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4"/>
  </p:notesMasterIdLst>
  <p:sldIdLst>
    <p:sldId id="256" r:id="rId2"/>
    <p:sldId id="257" r:id="rId3"/>
    <p:sldId id="258" r:id="rId4"/>
    <p:sldId id="259" r:id="rId5"/>
    <p:sldId id="261" r:id="rId6"/>
    <p:sldId id="262" r:id="rId7"/>
    <p:sldId id="263" r:id="rId8"/>
    <p:sldId id="264" r:id="rId9"/>
    <p:sldId id="266" r:id="rId10"/>
    <p:sldId id="267" r:id="rId11"/>
    <p:sldId id="268" r:id="rId12"/>
    <p:sldId id="275" r:id="rId13"/>
    <p:sldId id="276" r:id="rId14"/>
    <p:sldId id="277" r:id="rId15"/>
    <p:sldId id="269" r:id="rId16"/>
    <p:sldId id="270" r:id="rId17"/>
    <p:sldId id="278" r:id="rId18"/>
    <p:sldId id="279" r:id="rId19"/>
    <p:sldId id="280" r:id="rId20"/>
    <p:sldId id="272" r:id="rId21"/>
    <p:sldId id="271" r:id="rId22"/>
    <p:sldId id="274"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18" autoAdjust="0"/>
    <p:restoredTop sz="94660"/>
  </p:normalViewPr>
  <p:slideViewPr>
    <p:cSldViewPr>
      <p:cViewPr>
        <p:scale>
          <a:sx n="97" d="100"/>
          <a:sy n="97" d="100"/>
        </p:scale>
        <p:origin x="-564" y="-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extLst>
      <p:ext uri="{BB962C8B-B14F-4D97-AF65-F5344CB8AC3E}">
        <p14:creationId xmlns:p14="http://schemas.microsoft.com/office/powerpoint/2010/main" val="1806883068"/>
      </p:ext>
    </p:extLst>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9" name="Shape 12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 name="Shape 5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6" name="Shape 14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0" name="Shape 14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6" name="Shape 15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Shape 8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2" name="Shape 11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wrap="square" lIns="91425" tIns="91425" rIns="91425" bIns="91425" anchor="b" anchorCtr="0"/>
          <a:lstStyle>
            <a:lvl1pPr lvl="0" algn="ctr">
              <a:spcBef>
                <a:spcPts val="0"/>
              </a:spcBef>
              <a:buSzPts val="5200"/>
              <a:buNone/>
              <a:defRPr sz="5200"/>
            </a:lvl1pPr>
            <a:lvl2pPr lvl="1" algn="ctr">
              <a:spcBef>
                <a:spcPts val="0"/>
              </a:spcBef>
              <a:buSzPts val="5200"/>
              <a:buNone/>
              <a:defRPr sz="5200"/>
            </a:lvl2pPr>
            <a:lvl3pPr lvl="2" algn="ctr">
              <a:spcBef>
                <a:spcPts val="0"/>
              </a:spcBef>
              <a:buSzPts val="5200"/>
              <a:buNone/>
              <a:defRPr sz="5200"/>
            </a:lvl3pPr>
            <a:lvl4pPr lvl="3" algn="ctr">
              <a:spcBef>
                <a:spcPts val="0"/>
              </a:spcBef>
              <a:buSzPts val="5200"/>
              <a:buNone/>
              <a:defRPr sz="5200"/>
            </a:lvl4pPr>
            <a:lvl5pPr lvl="4" algn="ctr">
              <a:spcBef>
                <a:spcPts val="0"/>
              </a:spcBef>
              <a:buSzPts val="5200"/>
              <a:buNone/>
              <a:defRPr sz="5200"/>
            </a:lvl5pPr>
            <a:lvl6pPr lvl="5" algn="ctr">
              <a:spcBef>
                <a:spcPts val="0"/>
              </a:spcBef>
              <a:buSzPts val="5200"/>
              <a:buNone/>
              <a:defRPr sz="5200"/>
            </a:lvl6pPr>
            <a:lvl7pPr lvl="6" algn="ctr">
              <a:spcBef>
                <a:spcPts val="0"/>
              </a:spcBef>
              <a:buSzPts val="5200"/>
              <a:buNone/>
              <a:defRPr sz="5200"/>
            </a:lvl7pPr>
            <a:lvl8pPr lvl="7" algn="ctr">
              <a:spcBef>
                <a:spcPts val="0"/>
              </a:spcBef>
              <a:buSzPts val="5200"/>
              <a:buNone/>
              <a:defRPr sz="5200"/>
            </a:lvl8pPr>
            <a:lvl9pPr lvl="8" algn="ctr">
              <a:spcBef>
                <a:spcPts val="0"/>
              </a:spcBef>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wrap="square" lIns="91425" tIns="91425" rIns="91425" bIns="91425" anchor="b"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wrap="square" lIns="91425" tIns="91425" rIns="91425" bIns="91425" anchor="t" anchorCtr="0"/>
          <a:lstStyle>
            <a:lvl1pPr lvl="0">
              <a:spcBef>
                <a:spcPts val="0"/>
              </a:spcBef>
              <a:buSzPts val="1200"/>
              <a:buChar char="●"/>
              <a:defRPr sz="12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wrap="square" lIns="91425" tIns="91425" rIns="91425" bIns="91425" anchor="ctr" anchorCtr="0"/>
          <a:lstStyle>
            <a:lvl1pPr lvl="0">
              <a:spcBef>
                <a:spcPts val="0"/>
              </a:spcBef>
              <a:buSzPts val="4800"/>
              <a:buNone/>
              <a:defRPr sz="4800"/>
            </a:lvl1pPr>
            <a:lvl2pPr lvl="1">
              <a:spcBef>
                <a:spcPts val="0"/>
              </a:spcBef>
              <a:buSzPts val="4800"/>
              <a:buNone/>
              <a:defRPr sz="4800"/>
            </a:lvl2pPr>
            <a:lvl3pPr lvl="2">
              <a:spcBef>
                <a:spcPts val="0"/>
              </a:spcBef>
              <a:buSzPts val="4800"/>
              <a:buNone/>
              <a:defRPr sz="4800"/>
            </a:lvl3pPr>
            <a:lvl4pPr lvl="3">
              <a:spcBef>
                <a:spcPts val="0"/>
              </a:spcBef>
              <a:buSzPts val="4800"/>
              <a:buNone/>
              <a:defRPr sz="4800"/>
            </a:lvl4pPr>
            <a:lvl5pPr lvl="4">
              <a:spcBef>
                <a:spcPts val="0"/>
              </a:spcBef>
              <a:buSzPts val="4800"/>
              <a:buNone/>
              <a:defRPr sz="4800"/>
            </a:lvl5pPr>
            <a:lvl6pPr lvl="5">
              <a:spcBef>
                <a:spcPts val="0"/>
              </a:spcBef>
              <a:buSzPts val="4800"/>
              <a:buNone/>
              <a:defRPr sz="4800"/>
            </a:lvl6pPr>
            <a:lvl7pPr lvl="6">
              <a:spcBef>
                <a:spcPts val="0"/>
              </a:spcBef>
              <a:buSzPts val="4800"/>
              <a:buNone/>
              <a:defRPr sz="4800"/>
            </a:lvl7pPr>
            <a:lvl8pPr lvl="7">
              <a:spcBef>
                <a:spcPts val="0"/>
              </a:spcBef>
              <a:buSzPts val="4800"/>
              <a:buNone/>
              <a:defRPr sz="4800"/>
            </a:lvl8pPr>
            <a:lvl9pPr lvl="8">
              <a:spcBef>
                <a:spcPts val="0"/>
              </a:spcBef>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wrap="square" lIns="91425" tIns="91425" rIns="91425" bIns="91425" anchor="b" anchorCtr="0"/>
          <a:lstStyle>
            <a:lvl1pPr lvl="0" algn="ctr">
              <a:spcBef>
                <a:spcPts val="0"/>
              </a:spcBef>
              <a:buSzPts val="4200"/>
              <a:buNone/>
              <a:defRPr sz="4200"/>
            </a:lvl1pPr>
            <a:lvl2pPr lvl="1" algn="ctr">
              <a:spcBef>
                <a:spcPts val="0"/>
              </a:spcBef>
              <a:buSzPts val="4200"/>
              <a:buNone/>
              <a:defRPr sz="4200"/>
            </a:lvl2pPr>
            <a:lvl3pPr lvl="2" algn="ctr">
              <a:spcBef>
                <a:spcPts val="0"/>
              </a:spcBef>
              <a:buSzPts val="4200"/>
              <a:buNone/>
              <a:defRPr sz="4200"/>
            </a:lvl3pPr>
            <a:lvl4pPr lvl="3" algn="ctr">
              <a:spcBef>
                <a:spcPts val="0"/>
              </a:spcBef>
              <a:buSzPts val="4200"/>
              <a:buNone/>
              <a:defRPr sz="4200"/>
            </a:lvl4pPr>
            <a:lvl5pPr lvl="4" algn="ctr">
              <a:spcBef>
                <a:spcPts val="0"/>
              </a:spcBef>
              <a:buSzPts val="4200"/>
              <a:buNone/>
              <a:defRPr sz="4200"/>
            </a:lvl5pPr>
            <a:lvl6pPr lvl="5" algn="ctr">
              <a:spcBef>
                <a:spcPts val="0"/>
              </a:spcBef>
              <a:buSzPts val="4200"/>
              <a:buNone/>
              <a:defRPr sz="4200"/>
            </a:lvl6pPr>
            <a:lvl7pPr lvl="6" algn="ctr">
              <a:spcBef>
                <a:spcPts val="0"/>
              </a:spcBef>
              <a:buSzPts val="4200"/>
              <a:buNone/>
              <a:defRPr sz="4200"/>
            </a:lvl7pPr>
            <a:lvl8pPr lvl="7" algn="ctr">
              <a:spcBef>
                <a:spcPts val="0"/>
              </a:spcBef>
              <a:buSzPts val="4200"/>
              <a:buNone/>
              <a:defRPr sz="4200"/>
            </a:lvl8pPr>
            <a:lvl9pPr lvl="8" algn="ctr">
              <a:spcBef>
                <a:spcPts val="0"/>
              </a:spcBef>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wrap="square" lIns="91425" tIns="91425" rIns="91425" bIns="91425" anchor="ctr"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wrap="square" lIns="91425" tIns="91425" rIns="91425" bIns="91425" anchor="ctr" anchorCtr="0"/>
          <a:lstStyle>
            <a:lvl1pPr lvl="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wrap="square" lIns="91425" tIns="91425" rIns="91425" bIns="91425" anchor="b" anchorCtr="0"/>
          <a:lstStyle>
            <a:lvl1pPr lvl="0" algn="ctr">
              <a:spcBef>
                <a:spcPts val="0"/>
              </a:spcBef>
              <a:buSzPts val="12000"/>
              <a:buNone/>
              <a:defRPr sz="12000"/>
            </a:lvl1pPr>
            <a:lvl2pPr lvl="1" algn="ctr">
              <a:spcBef>
                <a:spcPts val="0"/>
              </a:spcBef>
              <a:buSzPts val="12000"/>
              <a:buNone/>
              <a:defRPr sz="12000"/>
            </a:lvl2pPr>
            <a:lvl3pPr lvl="2" algn="ctr">
              <a:spcBef>
                <a:spcPts val="0"/>
              </a:spcBef>
              <a:buSzPts val="12000"/>
              <a:buNone/>
              <a:defRPr sz="12000"/>
            </a:lvl3pPr>
            <a:lvl4pPr lvl="3" algn="ctr">
              <a:spcBef>
                <a:spcPts val="0"/>
              </a:spcBef>
              <a:buSzPts val="12000"/>
              <a:buNone/>
              <a:defRPr sz="12000"/>
            </a:lvl4pPr>
            <a:lvl5pPr lvl="4" algn="ctr">
              <a:spcBef>
                <a:spcPts val="0"/>
              </a:spcBef>
              <a:buSzPts val="12000"/>
              <a:buNone/>
              <a:defRPr sz="12000"/>
            </a:lvl5pPr>
            <a:lvl6pPr lvl="5" algn="ctr">
              <a:spcBef>
                <a:spcPts val="0"/>
              </a:spcBef>
              <a:buSzPts val="12000"/>
              <a:buNone/>
              <a:defRPr sz="12000"/>
            </a:lvl6pPr>
            <a:lvl7pPr lvl="6" algn="ctr">
              <a:spcBef>
                <a:spcPts val="0"/>
              </a:spcBef>
              <a:buSzPts val="12000"/>
              <a:buNone/>
              <a:defRPr sz="12000"/>
            </a:lvl7pPr>
            <a:lvl8pPr lvl="7" algn="ctr">
              <a:spcBef>
                <a:spcPts val="0"/>
              </a:spcBef>
              <a:buSzPts val="12000"/>
              <a:buNone/>
              <a:defRPr sz="12000"/>
            </a:lvl8pPr>
            <a:lvl9pPr lvl="8" algn="ctr">
              <a:spcBef>
                <a:spcPts val="0"/>
              </a:spcBef>
              <a:buSzPts val="12000"/>
              <a:buNone/>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wrap="square" lIns="91425" tIns="91425" rIns="91425" bIns="91425" anchor="t" anchorCtr="0"/>
          <a:lstStyle>
            <a:lvl1pPr lvl="0" algn="ctr">
              <a:spcBef>
                <a:spcPts val="0"/>
              </a:spcBef>
              <a:buSzPts val="1800"/>
              <a:buChar char="●"/>
              <a:defRPr/>
            </a:lvl1pPr>
            <a:lvl2pPr lvl="1" algn="ctr">
              <a:spcBef>
                <a:spcPts val="0"/>
              </a:spcBef>
              <a:buSzPts val="1400"/>
              <a:buChar char="○"/>
              <a:defRPr/>
            </a:lvl2pPr>
            <a:lvl3pPr lvl="2" algn="ctr">
              <a:spcBef>
                <a:spcPts val="0"/>
              </a:spcBef>
              <a:buSzPts val="1400"/>
              <a:buChar char="■"/>
              <a:defRPr/>
            </a:lvl3pPr>
            <a:lvl4pPr lvl="3" algn="ctr">
              <a:spcBef>
                <a:spcPts val="0"/>
              </a:spcBef>
              <a:buSzPts val="1400"/>
              <a:buChar char="●"/>
              <a:defRPr/>
            </a:lvl4pPr>
            <a:lvl5pPr lvl="4" algn="ctr">
              <a:spcBef>
                <a:spcPts val="0"/>
              </a:spcBef>
              <a:buSzPts val="1400"/>
              <a:buChar char="○"/>
              <a:defRPr/>
            </a:lvl5pPr>
            <a:lvl6pPr lvl="5" algn="ctr">
              <a:spcBef>
                <a:spcPts val="0"/>
              </a:spcBef>
              <a:buSzPts val="1400"/>
              <a:buChar char="■"/>
              <a:defRPr/>
            </a:lvl6pPr>
            <a:lvl7pPr lvl="6" algn="ctr">
              <a:spcBef>
                <a:spcPts val="0"/>
              </a:spcBef>
              <a:buSzPts val="1400"/>
              <a:buChar char="●"/>
              <a:defRPr/>
            </a:lvl7pPr>
            <a:lvl8pPr lvl="7" algn="ctr">
              <a:spcBef>
                <a:spcPts val="0"/>
              </a:spcBef>
              <a:buSzPts val="1400"/>
              <a:buChar char="○"/>
              <a:defRPr/>
            </a:lvl8pPr>
            <a:lvl9pPr lvl="8" algn="ctr">
              <a:spcBef>
                <a:spcPts val="0"/>
              </a:spcBef>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wrap="square" lIns="91425" tIns="91425" rIns="91425" bIns="91425" anchor="t" anchorCtr="0"/>
          <a:lstStyle>
            <a:lvl1pPr lvl="0">
              <a:spcBef>
                <a:spcPts val="0"/>
              </a:spcBef>
              <a:buClr>
                <a:schemeClr val="dk1"/>
              </a:buClr>
              <a:buSzPts val="2800"/>
              <a:buNone/>
              <a:defRPr sz="2800">
                <a:solidFill>
                  <a:schemeClr val="dk1"/>
                </a:solidFill>
              </a:defRPr>
            </a:lvl1pPr>
            <a:lvl2pPr lvl="1">
              <a:spcBef>
                <a:spcPts val="0"/>
              </a:spcBef>
              <a:buClr>
                <a:schemeClr val="dk1"/>
              </a:buClr>
              <a:buSzPts val="2800"/>
              <a:buNone/>
              <a:defRPr sz="2800">
                <a:solidFill>
                  <a:schemeClr val="dk1"/>
                </a:solidFill>
              </a:defRPr>
            </a:lvl2pPr>
            <a:lvl3pPr lvl="2">
              <a:spcBef>
                <a:spcPts val="0"/>
              </a:spcBef>
              <a:buClr>
                <a:schemeClr val="dk1"/>
              </a:buClr>
              <a:buSzPts val="2800"/>
              <a:buNone/>
              <a:defRPr sz="2800">
                <a:solidFill>
                  <a:schemeClr val="dk1"/>
                </a:solidFill>
              </a:defRPr>
            </a:lvl3pPr>
            <a:lvl4pPr lvl="3">
              <a:spcBef>
                <a:spcPts val="0"/>
              </a:spcBef>
              <a:buClr>
                <a:schemeClr val="dk1"/>
              </a:buClr>
              <a:buSzPts val="2800"/>
              <a:buNone/>
              <a:defRPr sz="2800">
                <a:solidFill>
                  <a:schemeClr val="dk1"/>
                </a:solidFill>
              </a:defRPr>
            </a:lvl4pPr>
            <a:lvl5pPr lvl="4">
              <a:spcBef>
                <a:spcPts val="0"/>
              </a:spcBef>
              <a:buClr>
                <a:schemeClr val="dk1"/>
              </a:buClr>
              <a:buSzPts val="2800"/>
              <a:buNone/>
              <a:defRPr sz="2800">
                <a:solidFill>
                  <a:schemeClr val="dk1"/>
                </a:solidFill>
              </a:defRPr>
            </a:lvl5pPr>
            <a:lvl6pPr lvl="5">
              <a:spcBef>
                <a:spcPts val="0"/>
              </a:spcBef>
              <a:buClr>
                <a:schemeClr val="dk1"/>
              </a:buClr>
              <a:buSzPts val="2800"/>
              <a:buNone/>
              <a:defRPr sz="2800">
                <a:solidFill>
                  <a:schemeClr val="dk1"/>
                </a:solidFill>
              </a:defRPr>
            </a:lvl6pPr>
            <a:lvl7pPr lvl="6">
              <a:spcBef>
                <a:spcPts val="0"/>
              </a:spcBef>
              <a:buClr>
                <a:schemeClr val="dk1"/>
              </a:buClr>
              <a:buSzPts val="2800"/>
              <a:buNone/>
              <a:defRPr sz="2800">
                <a:solidFill>
                  <a:schemeClr val="dk1"/>
                </a:solidFill>
              </a:defRPr>
            </a:lvl7pPr>
            <a:lvl8pPr lvl="7">
              <a:spcBef>
                <a:spcPts val="0"/>
              </a:spcBef>
              <a:buClr>
                <a:schemeClr val="dk1"/>
              </a:buClr>
              <a:buSzPts val="2800"/>
              <a:buNone/>
              <a:defRPr sz="2800">
                <a:solidFill>
                  <a:schemeClr val="dk1"/>
                </a:solidFill>
              </a:defRPr>
            </a:lvl8pPr>
            <a:lvl9pPr lvl="8">
              <a:spcBef>
                <a:spcPts val="0"/>
              </a:spcBef>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2"/>
              </a:buClr>
              <a:buSzPts val="1800"/>
              <a:buChar char="●"/>
              <a:defRPr sz="1800">
                <a:solidFill>
                  <a:schemeClr val="dk2"/>
                </a:solidFill>
              </a:defRPr>
            </a:lvl1pPr>
            <a:lvl2pPr lvl="1">
              <a:lnSpc>
                <a:spcPct val="115000"/>
              </a:lnSpc>
              <a:spcBef>
                <a:spcPts val="0"/>
              </a:spcBef>
              <a:spcAft>
                <a:spcPts val="1600"/>
              </a:spcAft>
              <a:buClr>
                <a:schemeClr val="dk2"/>
              </a:buClr>
              <a:buSzPts val="1400"/>
              <a:buChar char="○"/>
              <a:defRPr>
                <a:solidFill>
                  <a:schemeClr val="dk2"/>
                </a:solidFill>
              </a:defRPr>
            </a:lvl2pPr>
            <a:lvl3pPr lvl="2">
              <a:lnSpc>
                <a:spcPct val="115000"/>
              </a:lnSpc>
              <a:spcBef>
                <a:spcPts val="0"/>
              </a:spcBef>
              <a:spcAft>
                <a:spcPts val="1600"/>
              </a:spcAft>
              <a:buClr>
                <a:schemeClr val="dk2"/>
              </a:buClr>
              <a:buSzPts val="1400"/>
              <a:buChar char="■"/>
              <a:defRPr>
                <a:solidFill>
                  <a:schemeClr val="dk2"/>
                </a:solidFill>
              </a:defRPr>
            </a:lvl3pPr>
            <a:lvl4pPr lvl="3">
              <a:lnSpc>
                <a:spcPct val="115000"/>
              </a:lnSpc>
              <a:spcBef>
                <a:spcPts val="0"/>
              </a:spcBef>
              <a:spcAft>
                <a:spcPts val="1600"/>
              </a:spcAft>
              <a:buClr>
                <a:schemeClr val="dk2"/>
              </a:buClr>
              <a:buSzPts val="1400"/>
              <a:buChar char="●"/>
              <a:defRPr>
                <a:solidFill>
                  <a:schemeClr val="dk2"/>
                </a:solidFill>
              </a:defRPr>
            </a:lvl4pPr>
            <a:lvl5pPr lvl="4">
              <a:lnSpc>
                <a:spcPct val="115000"/>
              </a:lnSpc>
              <a:spcBef>
                <a:spcPts val="0"/>
              </a:spcBef>
              <a:spcAft>
                <a:spcPts val="1600"/>
              </a:spcAft>
              <a:buClr>
                <a:schemeClr val="dk2"/>
              </a:buClr>
              <a:buSzPts val="1400"/>
              <a:buChar char="○"/>
              <a:defRPr>
                <a:solidFill>
                  <a:schemeClr val="dk2"/>
                </a:solidFill>
              </a:defRPr>
            </a:lvl5pPr>
            <a:lvl6pPr lvl="5">
              <a:lnSpc>
                <a:spcPct val="115000"/>
              </a:lnSpc>
              <a:spcBef>
                <a:spcPts val="0"/>
              </a:spcBef>
              <a:spcAft>
                <a:spcPts val="1600"/>
              </a:spcAft>
              <a:buClr>
                <a:schemeClr val="dk2"/>
              </a:buClr>
              <a:buSzPts val="1400"/>
              <a:buChar char="■"/>
              <a:defRPr>
                <a:solidFill>
                  <a:schemeClr val="dk2"/>
                </a:solidFill>
              </a:defRPr>
            </a:lvl6pPr>
            <a:lvl7pPr lvl="6">
              <a:lnSpc>
                <a:spcPct val="115000"/>
              </a:lnSpc>
              <a:spcBef>
                <a:spcPts val="0"/>
              </a:spcBef>
              <a:spcAft>
                <a:spcPts val="1600"/>
              </a:spcAft>
              <a:buClr>
                <a:schemeClr val="dk2"/>
              </a:buClr>
              <a:buSzPts val="1400"/>
              <a:buChar char="●"/>
              <a:defRPr>
                <a:solidFill>
                  <a:schemeClr val="dk2"/>
                </a:solidFill>
              </a:defRPr>
            </a:lvl7pPr>
            <a:lvl8pPr lvl="7">
              <a:lnSpc>
                <a:spcPct val="115000"/>
              </a:lnSpc>
              <a:spcBef>
                <a:spcPts val="0"/>
              </a:spcBef>
              <a:spcAft>
                <a:spcPts val="1600"/>
              </a:spcAft>
              <a:buClr>
                <a:schemeClr val="dk2"/>
              </a:buClr>
              <a:buSzPts val="1400"/>
              <a:buChar char="○"/>
              <a:defRPr>
                <a:solidFill>
                  <a:schemeClr val="dk2"/>
                </a:solidFill>
              </a:defRPr>
            </a:lvl8pPr>
            <a:lvl9pPr lvl="8">
              <a:lnSpc>
                <a:spcPct val="115000"/>
              </a:lnSpc>
              <a:spcBef>
                <a:spcPts val="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marL="0" lvl="0" indent="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469150" y="131225"/>
            <a:ext cx="8520600" cy="459326"/>
          </a:xfrm>
          <a:prstGeom prst="rect">
            <a:avLst/>
          </a:prstGeom>
        </p:spPr>
        <p:txBody>
          <a:bodyPr wrap="square" lIns="91425" tIns="91425" rIns="91425" bIns="91425" anchor="b" anchorCtr="0">
            <a:noAutofit/>
          </a:bodyPr>
          <a:lstStyle/>
          <a:p>
            <a:pPr marL="0" lvl="0" indent="0">
              <a:spcBef>
                <a:spcPts val="0"/>
              </a:spcBef>
              <a:buNone/>
            </a:pPr>
            <a:r>
              <a:rPr lang="en" sz="2400" b="1" dirty="0">
                <a:solidFill>
                  <a:srgbClr val="000066"/>
                </a:solidFill>
              </a:rPr>
              <a:t>اكاديمية القاسمي</a:t>
            </a:r>
          </a:p>
        </p:txBody>
      </p:sp>
      <p:sp>
        <p:nvSpPr>
          <p:cNvPr id="55" name="Shape 55"/>
          <p:cNvSpPr txBox="1">
            <a:spLocks noGrp="1"/>
          </p:cNvSpPr>
          <p:nvPr>
            <p:ph type="subTitle" idx="1"/>
          </p:nvPr>
        </p:nvSpPr>
        <p:spPr>
          <a:xfrm>
            <a:off x="377300" y="546450"/>
            <a:ext cx="8520600" cy="1187100"/>
          </a:xfrm>
          <a:prstGeom prst="rect">
            <a:avLst/>
          </a:prstGeom>
        </p:spPr>
        <p:txBody>
          <a:bodyPr wrap="square" lIns="91425" tIns="91425" rIns="91425" bIns="91425" anchor="t" anchorCtr="0">
            <a:noAutofit/>
          </a:bodyPr>
          <a:lstStyle/>
          <a:p>
            <a:pPr marL="0" lvl="0" indent="-69850" rtl="1">
              <a:lnSpc>
                <a:spcPct val="115000"/>
              </a:lnSpc>
              <a:spcBef>
                <a:spcPts val="700"/>
              </a:spcBef>
              <a:buClr>
                <a:schemeClr val="dk1"/>
              </a:buClr>
              <a:buSzPts val="1100"/>
              <a:buFont typeface="Arial"/>
              <a:buNone/>
            </a:pPr>
            <a:r>
              <a:rPr lang="en" sz="1800" b="1" dirty="0">
                <a:solidFill>
                  <a:srgbClr val="000066"/>
                </a:solidFill>
              </a:rPr>
              <a:t>اسم المقال:</a:t>
            </a:r>
          </a:p>
          <a:p>
            <a:pPr marL="0" lvl="0" indent="-69850" rtl="1">
              <a:lnSpc>
                <a:spcPct val="115000"/>
              </a:lnSpc>
              <a:spcBef>
                <a:spcPts val="700"/>
              </a:spcBef>
              <a:buClr>
                <a:schemeClr val="dk1"/>
              </a:buClr>
              <a:buSzPts val="1100"/>
              <a:buFont typeface="Arial"/>
              <a:buNone/>
            </a:pPr>
            <a:r>
              <a:rPr lang="en" sz="1600" dirty="0">
                <a:solidFill>
                  <a:srgbClr val="000000"/>
                </a:solidFill>
                <a:latin typeface="+mj-lt"/>
                <a:ea typeface="Sakkal Majalla"/>
                <a:cs typeface="+mj-cs"/>
                <a:sym typeface="Sakkal Majalla"/>
              </a:rPr>
              <a:t>Metacognition in joint discussions: an analysis of the patterns of interaction and </a:t>
            </a:r>
            <a:endParaRPr lang="ar-SA" sz="1600" dirty="0" smtClean="0">
              <a:solidFill>
                <a:srgbClr val="000000"/>
              </a:solidFill>
              <a:latin typeface="+mj-lt"/>
              <a:ea typeface="Sakkal Majalla"/>
              <a:cs typeface="+mj-cs"/>
              <a:sym typeface="Sakkal Majalla"/>
            </a:endParaRPr>
          </a:p>
          <a:p>
            <a:pPr marL="0" lvl="0" indent="-69850" rtl="1">
              <a:lnSpc>
                <a:spcPct val="115000"/>
              </a:lnSpc>
              <a:spcBef>
                <a:spcPts val="700"/>
              </a:spcBef>
              <a:buClr>
                <a:schemeClr val="dk1"/>
              </a:buClr>
              <a:buSzPts val="1100"/>
              <a:buFont typeface="Arial"/>
              <a:buNone/>
            </a:pPr>
            <a:r>
              <a:rPr lang="en" sz="1600" dirty="0" smtClean="0">
                <a:solidFill>
                  <a:srgbClr val="000000"/>
                </a:solidFill>
                <a:latin typeface="+mj-lt"/>
                <a:ea typeface="Sakkal Majalla"/>
                <a:cs typeface="+mj-cs"/>
                <a:sym typeface="Sakkal Majalla"/>
              </a:rPr>
              <a:t>the </a:t>
            </a:r>
            <a:r>
              <a:rPr lang="en" sz="1600" dirty="0">
                <a:solidFill>
                  <a:srgbClr val="000000"/>
                </a:solidFill>
                <a:latin typeface="+mj-lt"/>
                <a:ea typeface="Sakkal Majalla"/>
                <a:cs typeface="+mj-cs"/>
                <a:sym typeface="Sakkal Majalla"/>
              </a:rPr>
              <a:t>metacognitive content of the networked discussions in mathematics</a:t>
            </a:r>
          </a:p>
          <a:p>
            <a:pPr marL="0" lvl="0" indent="-69850" rtl="1">
              <a:lnSpc>
                <a:spcPct val="115000"/>
              </a:lnSpc>
              <a:spcBef>
                <a:spcPts val="0"/>
              </a:spcBef>
              <a:buClr>
                <a:schemeClr val="dk1"/>
              </a:buClr>
              <a:buSzPts val="1100"/>
              <a:buFont typeface="Arial"/>
              <a:buNone/>
            </a:pPr>
            <a:r>
              <a:rPr lang="ar-SA" sz="1800" b="1" dirty="0">
                <a:solidFill>
                  <a:schemeClr val="dk1"/>
                </a:solidFill>
                <a:latin typeface="Traditional Arabic" pitchFamily="18" charset="-78"/>
                <a:cs typeface="+mn-cs"/>
              </a:rPr>
              <a:t/>
            </a:r>
            <a:br>
              <a:rPr lang="ar-SA" sz="1800" b="1" dirty="0">
                <a:solidFill>
                  <a:schemeClr val="dk1"/>
                </a:solidFill>
                <a:latin typeface="Traditional Arabic" pitchFamily="18" charset="-78"/>
                <a:cs typeface="+mn-cs"/>
              </a:rPr>
            </a:br>
            <a:r>
              <a:rPr lang="en" sz="1800" b="1" dirty="0" smtClean="0">
                <a:solidFill>
                  <a:schemeClr val="dk1"/>
                </a:solidFill>
                <a:latin typeface="Traditional Arabic" pitchFamily="18" charset="-78"/>
                <a:cs typeface="+mn-cs"/>
              </a:rPr>
              <a:t>ما </a:t>
            </a:r>
            <a:r>
              <a:rPr lang="en" sz="1600" b="1" dirty="0">
                <a:solidFill>
                  <a:schemeClr val="dk1"/>
                </a:solidFill>
                <a:latin typeface="Traditional Arabic" pitchFamily="18" charset="-78"/>
                <a:cs typeface="+mn-cs"/>
              </a:rPr>
              <a:t>وراء المعرفة في المناقشات </a:t>
            </a:r>
            <a:r>
              <a:rPr lang="en" sz="1600" b="1" dirty="0" smtClean="0">
                <a:solidFill>
                  <a:schemeClr val="dk1"/>
                </a:solidFill>
                <a:latin typeface="Traditional Arabic" pitchFamily="18" charset="-78"/>
                <a:cs typeface="+mn-cs"/>
              </a:rPr>
              <a:t>ال</a:t>
            </a:r>
            <a:r>
              <a:rPr lang="ar-SA" sz="1600" b="1" dirty="0" smtClean="0">
                <a:solidFill>
                  <a:schemeClr val="dk1"/>
                </a:solidFill>
                <a:latin typeface="Traditional Arabic" pitchFamily="18" charset="-78"/>
                <a:cs typeface="+mn-cs"/>
              </a:rPr>
              <a:t>جماعية:</a:t>
            </a:r>
            <a:r>
              <a:rPr lang="en" sz="1600" b="1" dirty="0" smtClean="0">
                <a:solidFill>
                  <a:schemeClr val="dk1"/>
                </a:solidFill>
                <a:latin typeface="Traditional Arabic" pitchFamily="18" charset="-78"/>
                <a:cs typeface="+mn-cs"/>
              </a:rPr>
              <a:t> </a:t>
            </a:r>
            <a:r>
              <a:rPr lang="en" sz="1600" b="1" dirty="0">
                <a:solidFill>
                  <a:schemeClr val="dk1"/>
                </a:solidFill>
                <a:latin typeface="Traditional Arabic" pitchFamily="18" charset="-78"/>
                <a:cs typeface="+mn-cs"/>
              </a:rPr>
              <a:t>تحليل أنماط التفاعل ومحتوى ما وراء </a:t>
            </a:r>
            <a:r>
              <a:rPr lang="en" sz="1600" b="1" dirty="0" smtClean="0">
                <a:solidFill>
                  <a:schemeClr val="dk1"/>
                </a:solidFill>
                <a:latin typeface="Traditional Arabic" pitchFamily="18" charset="-78"/>
                <a:cs typeface="+mn-cs"/>
              </a:rPr>
              <a:t>المعرف</a:t>
            </a:r>
            <a:r>
              <a:rPr lang="ar-SA" sz="1600" b="1" dirty="0" smtClean="0">
                <a:solidFill>
                  <a:schemeClr val="dk1"/>
                </a:solidFill>
                <a:latin typeface="Traditional Arabic" pitchFamily="18" charset="-78"/>
                <a:cs typeface="+mn-cs"/>
              </a:rPr>
              <a:t>ة</a:t>
            </a:r>
            <a:r>
              <a:rPr lang="en" sz="1600" b="1" dirty="0" smtClean="0">
                <a:solidFill>
                  <a:schemeClr val="dk1"/>
                </a:solidFill>
                <a:latin typeface="Traditional Arabic" pitchFamily="18" charset="-78"/>
                <a:cs typeface="+mn-cs"/>
              </a:rPr>
              <a:t> </a:t>
            </a:r>
            <a:r>
              <a:rPr lang="en" sz="1600" b="1" dirty="0">
                <a:solidFill>
                  <a:schemeClr val="dk1"/>
                </a:solidFill>
                <a:latin typeface="Traditional Arabic" pitchFamily="18" charset="-78"/>
                <a:cs typeface="+mn-cs"/>
              </a:rPr>
              <a:t>للمناقشات </a:t>
            </a:r>
            <a:r>
              <a:rPr lang="en" sz="1600" b="1" dirty="0" smtClean="0">
                <a:solidFill>
                  <a:schemeClr val="dk1"/>
                </a:solidFill>
                <a:latin typeface="Traditional Arabic" pitchFamily="18" charset="-78"/>
                <a:cs typeface="+mn-cs"/>
              </a:rPr>
              <a:t>ال</a:t>
            </a:r>
            <a:r>
              <a:rPr lang="ar-SA" sz="1600" b="1" dirty="0" smtClean="0">
                <a:solidFill>
                  <a:schemeClr val="dk1"/>
                </a:solidFill>
                <a:latin typeface="Traditional Arabic" pitchFamily="18" charset="-78"/>
                <a:cs typeface="+mn-cs"/>
              </a:rPr>
              <a:t>شبكية</a:t>
            </a:r>
            <a:r>
              <a:rPr lang="en" sz="1600" b="1" dirty="0" smtClean="0">
                <a:solidFill>
                  <a:schemeClr val="dk1"/>
                </a:solidFill>
                <a:latin typeface="Traditional Arabic" pitchFamily="18" charset="-78"/>
                <a:cs typeface="+mn-cs"/>
              </a:rPr>
              <a:t> </a:t>
            </a:r>
            <a:r>
              <a:rPr lang="en" sz="1600" b="1" dirty="0">
                <a:solidFill>
                  <a:schemeClr val="dk1"/>
                </a:solidFill>
                <a:latin typeface="Traditional Arabic" pitchFamily="18" charset="-78"/>
                <a:cs typeface="+mn-cs"/>
              </a:rPr>
              <a:t>في الرياضيات</a:t>
            </a:r>
            <a:r>
              <a:rPr lang="en" sz="1600" b="1" dirty="0" smtClean="0">
                <a:solidFill>
                  <a:schemeClr val="dk1"/>
                </a:solidFill>
                <a:latin typeface="Traditional Arabic" pitchFamily="18" charset="-78"/>
                <a:cs typeface="+mn-cs"/>
              </a:rPr>
              <a:t>.</a:t>
            </a:r>
            <a:endParaRPr lang="ar-SA" sz="1600" b="1" dirty="0" smtClean="0">
              <a:solidFill>
                <a:schemeClr val="dk1"/>
              </a:solidFill>
              <a:latin typeface="Traditional Arabic" pitchFamily="18" charset="-78"/>
              <a:cs typeface="+mn-cs"/>
            </a:endParaRPr>
          </a:p>
          <a:p>
            <a:pPr marL="0" lvl="0" indent="-69850" rtl="1">
              <a:lnSpc>
                <a:spcPct val="115000"/>
              </a:lnSpc>
              <a:spcBef>
                <a:spcPts val="0"/>
              </a:spcBef>
              <a:buClr>
                <a:schemeClr val="dk1"/>
              </a:buClr>
              <a:buSzPts val="1100"/>
              <a:buFont typeface="Arial"/>
              <a:buNone/>
            </a:pPr>
            <a:r>
              <a:rPr lang="en" sz="1600" b="1" dirty="0" smtClean="0">
                <a:solidFill>
                  <a:srgbClr val="0000FF"/>
                </a:solidFill>
                <a:latin typeface="+mn-lt"/>
                <a:cs typeface="+mn-cs"/>
              </a:rPr>
              <a:t> </a:t>
            </a:r>
            <a:r>
              <a:rPr lang="en" sz="1600" b="1" dirty="0" smtClean="0">
                <a:solidFill>
                  <a:srgbClr val="000066"/>
                </a:solidFill>
                <a:latin typeface="+mn-lt"/>
                <a:cs typeface="+mn-cs"/>
              </a:rPr>
              <a:t>مقدم من</a:t>
            </a:r>
            <a:r>
              <a:rPr lang="ar-SA" sz="1600" b="1" dirty="0">
                <a:solidFill>
                  <a:srgbClr val="000066"/>
                </a:solidFill>
                <a:latin typeface="+mn-lt"/>
                <a:cs typeface="+mn-cs"/>
              </a:rPr>
              <a:t>:</a:t>
            </a:r>
            <a:r>
              <a:rPr lang="en" sz="1600" b="1" dirty="0" smtClean="0">
                <a:solidFill>
                  <a:srgbClr val="000066"/>
                </a:solidFill>
                <a:latin typeface="+mn-lt"/>
                <a:ea typeface="Sakkal Majalla"/>
                <a:cs typeface="+mn-cs"/>
                <a:sym typeface="Sakkal Majalla"/>
              </a:rPr>
              <a:t> </a:t>
            </a:r>
            <a:endParaRPr lang="en" sz="1600" b="1" dirty="0">
              <a:solidFill>
                <a:srgbClr val="000066"/>
              </a:solidFill>
              <a:latin typeface="+mn-lt"/>
              <a:ea typeface="Sakkal Majalla"/>
              <a:cs typeface="+mn-cs"/>
              <a:sym typeface="Sakkal Majalla"/>
            </a:endParaRPr>
          </a:p>
          <a:p>
            <a:pPr algn="r" rtl="1">
              <a:lnSpc>
                <a:spcPct val="115000"/>
              </a:lnSpc>
              <a:spcBef>
                <a:spcPts val="700"/>
              </a:spcBef>
            </a:pPr>
            <a:r>
              <a:rPr lang="en" sz="1600" b="1" dirty="0">
                <a:solidFill>
                  <a:schemeClr val="dk1"/>
                </a:solidFill>
                <a:latin typeface="Traditional Arabic" pitchFamily="18" charset="-78"/>
                <a:ea typeface="Sakkal Majalla"/>
                <a:cs typeface="+mn-cs"/>
                <a:sym typeface="Sakkal Majalla"/>
              </a:rPr>
              <a:t>    </a:t>
            </a:r>
            <a:r>
              <a:rPr lang="ar-SA" sz="1600" b="1" dirty="0" smtClean="0">
                <a:solidFill>
                  <a:schemeClr val="dk1"/>
                </a:solidFill>
                <a:latin typeface="Traditional Arabic" pitchFamily="18" charset="-78"/>
                <a:ea typeface="Sakkal Majalla"/>
                <a:cs typeface="+mn-cs"/>
                <a:sym typeface="Sakkal Majalla"/>
              </a:rPr>
              <a:t>                     </a:t>
            </a:r>
            <a:r>
              <a:rPr lang="en" sz="1600" b="1" dirty="0" smtClean="0">
                <a:solidFill>
                  <a:schemeClr val="dk1"/>
                </a:solidFill>
                <a:latin typeface="Traditional Arabic" pitchFamily="18" charset="-78"/>
                <a:cs typeface="+mn-cs"/>
              </a:rPr>
              <a:t>   </a:t>
            </a:r>
            <a:r>
              <a:rPr lang="ar-SA" sz="1600" b="1" dirty="0" smtClean="0">
                <a:solidFill>
                  <a:schemeClr val="dk1"/>
                </a:solidFill>
                <a:latin typeface="Traditional Arabic" pitchFamily="18" charset="-78"/>
                <a:cs typeface="+mn-cs"/>
              </a:rPr>
              <a:t>                           </a:t>
            </a:r>
            <a:r>
              <a:rPr lang="en" sz="1600" b="1" dirty="0" smtClean="0">
                <a:solidFill>
                  <a:schemeClr val="dk1"/>
                </a:solidFill>
                <a:latin typeface="Traditional Arabic" pitchFamily="18" charset="-78"/>
                <a:cs typeface="+mn-cs"/>
              </a:rPr>
              <a:t>ضياء صبيحا</a:t>
            </a:r>
            <a:r>
              <a:rPr lang="ar-SA" sz="1600" b="1" dirty="0" smtClean="0">
                <a:solidFill>
                  <a:schemeClr val="dk1"/>
                </a:solidFill>
                <a:latin typeface="Traditional Arabic" pitchFamily="18" charset="-78"/>
                <a:cs typeface="+mn-cs"/>
              </a:rPr>
              <a:t>ت - </a:t>
            </a:r>
            <a:r>
              <a:rPr lang="en" sz="1600" b="1" dirty="0" smtClean="0">
                <a:solidFill>
                  <a:srgbClr val="000000"/>
                </a:solidFill>
                <a:latin typeface="Traditional Arabic" pitchFamily="18" charset="-78"/>
              </a:rPr>
              <a:t>جواهر صبيحات</a:t>
            </a:r>
            <a:endParaRPr lang="ar-SA" sz="1600" b="1" dirty="0" smtClean="0">
              <a:solidFill>
                <a:srgbClr val="000000"/>
              </a:solidFill>
              <a:latin typeface="Traditional Arabic" pitchFamily="18" charset="-78"/>
            </a:endParaRPr>
          </a:p>
          <a:p>
            <a:pPr rtl="1">
              <a:lnSpc>
                <a:spcPct val="115000"/>
              </a:lnSpc>
              <a:spcBef>
                <a:spcPts val="700"/>
              </a:spcBef>
            </a:pPr>
            <a:r>
              <a:rPr lang="ar-SA" sz="1600" b="1" dirty="0" smtClean="0">
                <a:solidFill>
                  <a:srgbClr val="000066"/>
                </a:solidFill>
                <a:latin typeface="Traditional Arabic" pitchFamily="18" charset="-78"/>
                <a:cs typeface="+mj-cs"/>
              </a:rPr>
              <a:t>مقدم إلى:</a:t>
            </a:r>
          </a:p>
          <a:p>
            <a:pPr rtl="1">
              <a:lnSpc>
                <a:spcPct val="115000"/>
              </a:lnSpc>
              <a:spcBef>
                <a:spcPts val="700"/>
              </a:spcBef>
            </a:pPr>
            <a:r>
              <a:rPr lang="ar-SA" sz="1600" b="1" dirty="0" smtClean="0">
                <a:solidFill>
                  <a:srgbClr val="000000"/>
                </a:solidFill>
                <a:latin typeface="Traditional Arabic" pitchFamily="18" charset="-78"/>
                <a:cs typeface="+mj-cs"/>
              </a:rPr>
              <a:t>د. نمر بياعة</a:t>
            </a:r>
          </a:p>
          <a:p>
            <a:pPr rtl="1">
              <a:lnSpc>
                <a:spcPct val="115000"/>
              </a:lnSpc>
              <a:spcBef>
                <a:spcPts val="700"/>
              </a:spcBef>
            </a:pPr>
            <a:r>
              <a:rPr lang="ar-SA" sz="1600" b="1" dirty="0" smtClean="0">
                <a:solidFill>
                  <a:srgbClr val="000000"/>
                </a:solidFill>
                <a:latin typeface="Traditional Arabic" pitchFamily="18" charset="-78"/>
                <a:cs typeface="+mj-cs"/>
              </a:rPr>
              <a:t>أ. عثمان جابر</a:t>
            </a:r>
            <a:endParaRPr lang="en-US" sz="1200" dirty="0" smtClean="0">
              <a:solidFill>
                <a:schemeClr val="tx1"/>
              </a:solidFill>
              <a:cs typeface="+mj-cs"/>
            </a:endParaRPr>
          </a:p>
          <a:p>
            <a:pPr>
              <a:lnSpc>
                <a:spcPct val="115000"/>
              </a:lnSpc>
              <a:spcBef>
                <a:spcPts val="700"/>
              </a:spcBef>
            </a:pPr>
            <a:r>
              <a:rPr lang="en-US" sz="1200" b="1" dirty="0" err="1" smtClean="0">
                <a:solidFill>
                  <a:schemeClr val="tx1"/>
                </a:solidFill>
                <a:cs typeface="+mj-cs"/>
              </a:rPr>
              <a:t>Hurme,T</a:t>
            </a:r>
            <a:r>
              <a:rPr lang="en-US" sz="1200" b="1" dirty="0">
                <a:solidFill>
                  <a:schemeClr val="tx1"/>
                </a:solidFill>
                <a:cs typeface="+mj-cs"/>
              </a:rPr>
              <a:t>., </a:t>
            </a:r>
            <a:r>
              <a:rPr lang="en-US" sz="1200" b="1" dirty="0" err="1" smtClean="0">
                <a:solidFill>
                  <a:schemeClr val="tx1"/>
                </a:solidFill>
                <a:cs typeface="+mj-cs"/>
              </a:rPr>
              <a:t>Palonen</a:t>
            </a:r>
            <a:r>
              <a:rPr lang="en-US" sz="1200" b="1" dirty="0">
                <a:solidFill>
                  <a:schemeClr val="tx1"/>
                </a:solidFill>
                <a:cs typeface="+mj-cs"/>
              </a:rPr>
              <a:t>, T., &amp; </a:t>
            </a:r>
            <a:r>
              <a:rPr lang="en-US" sz="1200" b="1" dirty="0" err="1" smtClean="0">
                <a:solidFill>
                  <a:schemeClr val="tx1"/>
                </a:solidFill>
                <a:cs typeface="+mj-cs"/>
              </a:rPr>
              <a:t>Ja¨rvela</a:t>
            </a:r>
            <a:r>
              <a:rPr lang="en-US" sz="1200" b="1" dirty="0" smtClean="0">
                <a:solidFill>
                  <a:schemeClr val="tx1"/>
                </a:solidFill>
                <a:cs typeface="+mj-cs"/>
              </a:rPr>
              <a:t>, S. (2006). Metacognition </a:t>
            </a:r>
            <a:r>
              <a:rPr lang="en-US" sz="1200" b="1" dirty="0">
                <a:solidFill>
                  <a:schemeClr val="tx1"/>
                </a:solidFill>
                <a:cs typeface="+mj-cs"/>
              </a:rPr>
              <a:t>in joint discussions: an analysis of the patterns of interaction and the metacognitive content of the networked discussions in </a:t>
            </a:r>
            <a:r>
              <a:rPr lang="en-US" sz="1200" b="1" dirty="0" smtClean="0">
                <a:solidFill>
                  <a:schemeClr val="tx1"/>
                </a:solidFill>
                <a:cs typeface="+mj-cs"/>
              </a:rPr>
              <a:t>mathematics. </a:t>
            </a:r>
            <a:r>
              <a:rPr lang="en-US" sz="1200" b="1" dirty="0">
                <a:solidFill>
                  <a:schemeClr val="tx1"/>
                </a:solidFill>
                <a:cs typeface="+mj-cs"/>
              </a:rPr>
              <a:t>Springer</a:t>
            </a:r>
          </a:p>
          <a:p>
            <a:pPr lvl="0">
              <a:lnSpc>
                <a:spcPct val="115000"/>
              </a:lnSpc>
              <a:spcBef>
                <a:spcPts val="700"/>
              </a:spcBef>
            </a:pPr>
            <a:r>
              <a:rPr lang="en" sz="1200" b="1" dirty="0" smtClean="0">
                <a:solidFill>
                  <a:schemeClr val="tx1"/>
                </a:solidFill>
                <a:cs typeface="+mj-cs"/>
              </a:rPr>
              <a:t>, 1: 181-200.</a:t>
            </a:r>
            <a:endParaRPr lang="en" sz="1200" b="1" dirty="0">
              <a:solidFill>
                <a:schemeClr val="tx1"/>
              </a:solidFill>
              <a:cs typeface="+mj-cs"/>
            </a:endParaRPr>
          </a:p>
          <a:p>
            <a:pPr marL="0" lvl="0" indent="-69850" rtl="0">
              <a:lnSpc>
                <a:spcPct val="115000"/>
              </a:lnSpc>
              <a:spcBef>
                <a:spcPts val="700"/>
              </a:spcBef>
              <a:buClr>
                <a:schemeClr val="dk1"/>
              </a:buClr>
              <a:buSzPts val="1100"/>
              <a:buFont typeface="Arial"/>
              <a:buNone/>
            </a:pPr>
            <a:endParaRPr sz="1800" b="1" dirty="0">
              <a:solidFill>
                <a:srgbClr val="000000"/>
              </a:solidFill>
            </a:endParaRPr>
          </a:p>
          <a:p>
            <a:pPr marL="0" lvl="0" indent="0">
              <a:spcBef>
                <a:spcPts val="0"/>
              </a:spcBef>
              <a:buNone/>
            </a:pPr>
            <a:endParaRPr sz="1800" dirty="0">
              <a:solidFill>
                <a:srgbClr val="0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304800" y="285750"/>
            <a:ext cx="8520600" cy="572700"/>
          </a:xfrm>
          <a:prstGeom prst="rect">
            <a:avLst/>
          </a:prstGeom>
        </p:spPr>
        <p:txBody>
          <a:bodyPr wrap="square" lIns="91425" tIns="91425" rIns="91425" bIns="91425" anchor="t" anchorCtr="0">
            <a:noAutofit/>
          </a:bodyPr>
          <a:lstStyle/>
          <a:p>
            <a:pPr marL="0" lvl="0" indent="0" algn="r" rtl="1">
              <a:spcBef>
                <a:spcPts val="0"/>
              </a:spcBef>
              <a:buNone/>
            </a:pPr>
            <a:r>
              <a:rPr lang="ar-SA" sz="2400" b="1" dirty="0" smtClean="0"/>
              <a:t>                                         </a:t>
            </a:r>
            <a:r>
              <a:rPr lang="en" sz="2400" b="1" dirty="0" smtClean="0">
                <a:solidFill>
                  <a:srgbClr val="000066"/>
                </a:solidFill>
              </a:rPr>
              <a:t>الإجراءا</a:t>
            </a:r>
            <a:r>
              <a:rPr lang="ar-SA" sz="2400" b="1" dirty="0" smtClean="0">
                <a:solidFill>
                  <a:srgbClr val="000066"/>
                </a:solidFill>
              </a:rPr>
              <a:t>ت</a:t>
            </a:r>
            <a:endParaRPr lang="en" sz="2400" b="1" dirty="0">
              <a:solidFill>
                <a:srgbClr val="000066"/>
              </a:solidFill>
            </a:endParaRPr>
          </a:p>
        </p:txBody>
      </p:sp>
      <p:sp>
        <p:nvSpPr>
          <p:cNvPr id="121" name="Shape 121"/>
          <p:cNvSpPr txBox="1">
            <a:spLocks noGrp="1"/>
          </p:cNvSpPr>
          <p:nvPr>
            <p:ph type="body" idx="1"/>
          </p:nvPr>
        </p:nvSpPr>
        <p:spPr>
          <a:xfrm>
            <a:off x="381000" y="1123950"/>
            <a:ext cx="8520600" cy="3749100"/>
          </a:xfrm>
          <a:prstGeom prst="rect">
            <a:avLst/>
          </a:prstGeom>
        </p:spPr>
        <p:txBody>
          <a:bodyPr wrap="square" lIns="91425" tIns="91425" rIns="91425" bIns="91425" anchor="t" anchorCtr="0">
            <a:noAutofit/>
          </a:bodyPr>
          <a:lstStyle/>
          <a:p>
            <a:pPr marL="457200" lvl="0" indent="-342900" algn="r" rtl="1">
              <a:spcBef>
                <a:spcPts val="0"/>
              </a:spcBef>
              <a:spcAft>
                <a:spcPts val="0"/>
              </a:spcAft>
              <a:buClr>
                <a:schemeClr val="dk1"/>
              </a:buClr>
              <a:buSzPts val="1800"/>
              <a:buChar char="●"/>
            </a:pPr>
            <a:r>
              <a:rPr lang="en" dirty="0">
                <a:solidFill>
                  <a:schemeClr val="dk1"/>
                </a:solidFill>
              </a:rPr>
              <a:t>استمرت دورة الهندسة لمدة 16 درسا، استغرق كل منها 75 </a:t>
            </a:r>
            <a:r>
              <a:rPr lang="en" dirty="0" smtClean="0">
                <a:solidFill>
                  <a:schemeClr val="dk1"/>
                </a:solidFill>
              </a:rPr>
              <a:t>دقيقة</a:t>
            </a:r>
            <a:r>
              <a:rPr lang="ar-SA" dirty="0" smtClean="0">
                <a:solidFill>
                  <a:schemeClr val="dk1"/>
                </a:solidFill>
              </a:rPr>
              <a:t>. </a:t>
            </a:r>
            <a:r>
              <a:rPr lang="en" dirty="0" smtClean="0">
                <a:solidFill>
                  <a:schemeClr val="dk1"/>
                </a:solidFill>
              </a:rPr>
              <a:t>وكان </a:t>
            </a:r>
            <a:r>
              <a:rPr lang="en" dirty="0">
                <a:solidFill>
                  <a:schemeClr val="dk1"/>
                </a:solidFill>
              </a:rPr>
              <a:t>الإطار الزمني الذي حدث فيه المقرر من </a:t>
            </a:r>
            <a:r>
              <a:rPr lang="en" dirty="0" smtClean="0">
                <a:solidFill>
                  <a:schemeClr val="dk1"/>
                </a:solidFill>
              </a:rPr>
              <a:t>ديسمبر12 </a:t>
            </a:r>
            <a:r>
              <a:rPr lang="en" dirty="0">
                <a:solidFill>
                  <a:schemeClr val="dk1"/>
                </a:solidFill>
              </a:rPr>
              <a:t>إلى بداية </a:t>
            </a:r>
            <a:r>
              <a:rPr lang="en" dirty="0" smtClean="0">
                <a:solidFill>
                  <a:schemeClr val="dk1"/>
                </a:solidFill>
              </a:rPr>
              <a:t>فبراي</a:t>
            </a:r>
            <a:r>
              <a:rPr lang="ar-SA" dirty="0" smtClean="0">
                <a:solidFill>
                  <a:schemeClr val="dk1"/>
                </a:solidFill>
              </a:rPr>
              <a:t>ر2.</a:t>
            </a:r>
          </a:p>
          <a:p>
            <a:pPr marL="114300" lvl="0" algn="r" rtl="1">
              <a:spcBef>
                <a:spcPts val="0"/>
              </a:spcBef>
              <a:spcAft>
                <a:spcPts val="0"/>
              </a:spcAft>
              <a:buClr>
                <a:schemeClr val="dk1"/>
              </a:buClr>
              <a:buSzPts val="1800"/>
              <a:buNone/>
            </a:pPr>
            <a:endParaRPr lang="ar-SA" dirty="0" smtClean="0">
              <a:solidFill>
                <a:schemeClr val="dk1"/>
              </a:solidFill>
            </a:endParaRPr>
          </a:p>
          <a:p>
            <a:pPr marL="457200" lvl="0" indent="-342900" algn="r" rtl="1">
              <a:spcBef>
                <a:spcPts val="0"/>
              </a:spcBef>
              <a:spcAft>
                <a:spcPts val="0"/>
              </a:spcAft>
              <a:buClr>
                <a:schemeClr val="dk1"/>
              </a:buClr>
              <a:buSzPts val="1800"/>
              <a:buChar char="●"/>
            </a:pPr>
            <a:r>
              <a:rPr lang="en" dirty="0" smtClean="0">
                <a:solidFill>
                  <a:schemeClr val="dk1"/>
                </a:solidFill>
              </a:rPr>
              <a:t> </a:t>
            </a:r>
            <a:r>
              <a:rPr lang="en" dirty="0">
                <a:solidFill>
                  <a:schemeClr val="dk1"/>
                </a:solidFill>
              </a:rPr>
              <a:t>تم استخدام ال KF </a:t>
            </a:r>
            <a:r>
              <a:rPr lang="ar-SA" dirty="0" smtClean="0">
                <a:solidFill>
                  <a:schemeClr val="dk1"/>
                </a:solidFill>
              </a:rPr>
              <a:t> </a:t>
            </a:r>
            <a:r>
              <a:rPr lang="en" dirty="0" smtClean="0">
                <a:solidFill>
                  <a:schemeClr val="dk1"/>
                </a:solidFill>
              </a:rPr>
              <a:t>في </a:t>
            </a:r>
            <a:r>
              <a:rPr lang="en" dirty="0">
                <a:solidFill>
                  <a:schemeClr val="dk1"/>
                </a:solidFill>
              </a:rPr>
              <a:t>ثلاث دروس خلال أسبوع </a:t>
            </a:r>
            <a:r>
              <a:rPr lang="en" dirty="0" smtClean="0">
                <a:solidFill>
                  <a:schemeClr val="dk1"/>
                </a:solidFill>
              </a:rPr>
              <a:t>واحد</a:t>
            </a:r>
            <a:r>
              <a:rPr lang="ar-SA" dirty="0" smtClean="0">
                <a:solidFill>
                  <a:schemeClr val="dk1"/>
                </a:solidFill>
              </a:rPr>
              <a:t>. </a:t>
            </a:r>
          </a:p>
          <a:p>
            <a:pPr marL="457200" lvl="0" indent="-342900" algn="r" rtl="1">
              <a:spcBef>
                <a:spcPts val="0"/>
              </a:spcBef>
              <a:spcAft>
                <a:spcPts val="0"/>
              </a:spcAft>
              <a:buClr>
                <a:schemeClr val="dk1"/>
              </a:buClr>
              <a:buSzPts val="1800"/>
              <a:buChar char="●"/>
            </a:pPr>
            <a:endParaRPr lang="ar-SA" dirty="0" smtClean="0">
              <a:solidFill>
                <a:schemeClr val="dk1"/>
              </a:solidFill>
            </a:endParaRPr>
          </a:p>
          <a:p>
            <a:pPr marL="457200" lvl="0" indent="-342900" algn="r" rtl="1">
              <a:spcBef>
                <a:spcPts val="0"/>
              </a:spcBef>
              <a:spcAft>
                <a:spcPts val="0"/>
              </a:spcAft>
              <a:buClr>
                <a:schemeClr val="dk1"/>
              </a:buClr>
              <a:buSzPts val="1800"/>
              <a:buChar char="●"/>
            </a:pPr>
            <a:r>
              <a:rPr lang="en" dirty="0" smtClean="0">
                <a:solidFill>
                  <a:schemeClr val="dk1"/>
                </a:solidFill>
              </a:rPr>
              <a:t>وكان </a:t>
            </a:r>
            <a:r>
              <a:rPr lang="en" dirty="0">
                <a:solidFill>
                  <a:schemeClr val="dk1"/>
                </a:solidFill>
              </a:rPr>
              <a:t>الهدف من مشروع الهندسة تشجيع الطلاب على جعل تفكيرهم </a:t>
            </a:r>
            <a:r>
              <a:rPr lang="en" dirty="0" smtClean="0">
                <a:solidFill>
                  <a:schemeClr val="dk1"/>
                </a:solidFill>
              </a:rPr>
              <a:t>مرئي</a:t>
            </a:r>
            <a:r>
              <a:rPr lang="ar-SA" dirty="0" smtClean="0">
                <a:solidFill>
                  <a:schemeClr val="dk1"/>
                </a:solidFill>
              </a:rPr>
              <a:t>.</a:t>
            </a:r>
          </a:p>
          <a:p>
            <a:pPr marL="457200" lvl="0" indent="-342900" algn="r" rtl="1">
              <a:spcBef>
                <a:spcPts val="0"/>
              </a:spcBef>
              <a:spcAft>
                <a:spcPts val="0"/>
              </a:spcAft>
              <a:buClr>
                <a:schemeClr val="dk1"/>
              </a:buClr>
              <a:buSzPts val="1800"/>
              <a:buChar char="●"/>
            </a:pPr>
            <a:endParaRPr lang="ar-SA" dirty="0" smtClean="0">
              <a:solidFill>
                <a:schemeClr val="dk1"/>
              </a:solidFill>
            </a:endParaRPr>
          </a:p>
          <a:p>
            <a:pPr marL="457200" lvl="0" indent="-342900" algn="r" rtl="1">
              <a:spcBef>
                <a:spcPts val="0"/>
              </a:spcBef>
              <a:spcAft>
                <a:spcPts val="0"/>
              </a:spcAft>
              <a:buClr>
                <a:schemeClr val="dk1"/>
              </a:buClr>
              <a:buSzPts val="1800"/>
              <a:buChar char="●"/>
            </a:pPr>
            <a:r>
              <a:rPr lang="en" dirty="0" smtClean="0">
                <a:solidFill>
                  <a:schemeClr val="dk1"/>
                </a:solidFill>
              </a:rPr>
              <a:t>استخدام </a:t>
            </a:r>
            <a:r>
              <a:rPr lang="en" dirty="0">
                <a:solidFill>
                  <a:schemeClr val="dk1"/>
                </a:solidFill>
              </a:rPr>
              <a:t>البيئة التعليمية </a:t>
            </a:r>
            <a:r>
              <a:rPr lang="en" dirty="0" smtClean="0">
                <a:solidFill>
                  <a:schemeClr val="dk1"/>
                </a:solidFill>
              </a:rPr>
              <a:t>KF </a:t>
            </a:r>
            <a:r>
              <a:rPr lang="ar-SA" dirty="0" smtClean="0">
                <a:solidFill>
                  <a:schemeClr val="dk1"/>
                </a:solidFill>
              </a:rPr>
              <a:t> ل</a:t>
            </a:r>
            <a:r>
              <a:rPr lang="en" dirty="0" smtClean="0">
                <a:solidFill>
                  <a:schemeClr val="dk1"/>
                </a:solidFill>
              </a:rPr>
              <a:t>دعم </a:t>
            </a:r>
            <a:r>
              <a:rPr lang="en" dirty="0">
                <a:solidFill>
                  <a:schemeClr val="dk1"/>
                </a:solidFill>
              </a:rPr>
              <a:t>أزواج الطلاب في مهمة حل المشاكل المتعلقة </a:t>
            </a:r>
            <a:r>
              <a:rPr lang="en" dirty="0" smtClean="0">
                <a:solidFill>
                  <a:schemeClr val="dk1"/>
                </a:solidFill>
              </a:rPr>
              <a:t>بالمضلعات</a:t>
            </a:r>
            <a:r>
              <a:rPr lang="ar-SA" dirty="0" smtClean="0">
                <a:solidFill>
                  <a:schemeClr val="dk1"/>
                </a:solidFill>
              </a:rPr>
              <a:t>. </a:t>
            </a:r>
          </a:p>
          <a:p>
            <a:pPr marL="457200" lvl="0" indent="-342900" algn="r" rtl="1">
              <a:spcBef>
                <a:spcPts val="0"/>
              </a:spcBef>
              <a:spcAft>
                <a:spcPts val="0"/>
              </a:spcAft>
              <a:buClr>
                <a:schemeClr val="dk1"/>
              </a:buClr>
              <a:buSzPts val="1800"/>
              <a:buChar char="●"/>
            </a:pPr>
            <a:endParaRPr lang="ar-SA" dirty="0">
              <a:solidFill>
                <a:schemeClr val="dk1"/>
              </a:solidFill>
            </a:endParaRPr>
          </a:p>
          <a:p>
            <a:pPr marL="457200" lvl="0" indent="-342900" algn="r" rtl="1">
              <a:spcBef>
                <a:spcPts val="0"/>
              </a:spcBef>
              <a:spcAft>
                <a:spcPts val="0"/>
              </a:spcAft>
              <a:buClr>
                <a:schemeClr val="dk1"/>
              </a:buClr>
              <a:buSzPts val="1800"/>
              <a:buChar char="●"/>
            </a:pPr>
            <a:r>
              <a:rPr lang="en" dirty="0" smtClean="0">
                <a:solidFill>
                  <a:schemeClr val="dk1"/>
                </a:solidFill>
              </a:rPr>
              <a:t>خلال </a:t>
            </a:r>
            <a:r>
              <a:rPr lang="en" dirty="0">
                <a:solidFill>
                  <a:schemeClr val="dk1"/>
                </a:solidFill>
              </a:rPr>
              <a:t>الدروس الثلاثة، نشرت أزواج </a:t>
            </a:r>
            <a:r>
              <a:rPr lang="en" dirty="0" smtClean="0">
                <a:solidFill>
                  <a:schemeClr val="dk1"/>
                </a:solidFill>
              </a:rPr>
              <a:t>الطلا</a:t>
            </a:r>
            <a:r>
              <a:rPr lang="ar-SA" dirty="0" smtClean="0">
                <a:solidFill>
                  <a:schemeClr val="dk1"/>
                </a:solidFill>
              </a:rPr>
              <a:t>ب </a:t>
            </a:r>
            <a:r>
              <a:rPr lang="en" dirty="0" smtClean="0">
                <a:solidFill>
                  <a:schemeClr val="dk1"/>
                </a:solidFill>
              </a:rPr>
              <a:t>95</a:t>
            </a:r>
            <a:r>
              <a:rPr lang="ar-SA" dirty="0" smtClean="0">
                <a:solidFill>
                  <a:schemeClr val="dk1"/>
                </a:solidFill>
              </a:rPr>
              <a:t> </a:t>
            </a:r>
            <a:r>
              <a:rPr lang="en" dirty="0" smtClean="0">
                <a:solidFill>
                  <a:schemeClr val="dk1"/>
                </a:solidFill>
              </a:rPr>
              <a:t>من </a:t>
            </a:r>
            <a:r>
              <a:rPr lang="en" dirty="0">
                <a:solidFill>
                  <a:schemeClr val="dk1"/>
                </a:solidFill>
              </a:rPr>
              <a:t>مذكرات الكمبيوتر.</a:t>
            </a:r>
          </a:p>
          <a:p>
            <a:pPr marL="0" lvl="0" indent="0" algn="r" rtl="1">
              <a:spcBef>
                <a:spcPts val="0"/>
              </a:spcBef>
              <a:spcAft>
                <a:spcPts val="0"/>
              </a:spcAft>
              <a:buNone/>
            </a:pPr>
            <a:endParaRPr dirty="0">
              <a:solidFill>
                <a:schemeClr val="dk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304800" y="742950"/>
            <a:ext cx="8520600" cy="3933600"/>
          </a:xfrm>
          <a:prstGeom prst="rect">
            <a:avLst/>
          </a:prstGeom>
        </p:spPr>
        <p:txBody>
          <a:bodyPr wrap="square" lIns="91425" tIns="91425" rIns="91425" bIns="91425" anchor="t" anchorCtr="0">
            <a:noAutofit/>
          </a:bodyPr>
          <a:lstStyle/>
          <a:p>
            <a:pPr marL="114300" lvl="0" algn="r" rtl="1">
              <a:spcBef>
                <a:spcPts val="0"/>
              </a:spcBef>
              <a:spcAft>
                <a:spcPts val="0"/>
              </a:spcAft>
              <a:buClr>
                <a:schemeClr val="dk1"/>
              </a:buClr>
              <a:buSzPts val="1800"/>
              <a:buNone/>
            </a:pPr>
            <a:endParaRPr lang="ar-SA" dirty="0" smtClean="0">
              <a:solidFill>
                <a:schemeClr val="dk1"/>
              </a:solidFill>
              <a:highlight>
                <a:srgbClr val="D9D9D9"/>
              </a:highlight>
            </a:endParaRPr>
          </a:p>
          <a:p>
            <a:pPr marL="114300" lvl="0" algn="r" rtl="1">
              <a:spcBef>
                <a:spcPts val="0"/>
              </a:spcBef>
              <a:spcAft>
                <a:spcPts val="0"/>
              </a:spcAft>
              <a:buClr>
                <a:schemeClr val="dk1"/>
              </a:buClr>
              <a:buSzPts val="1800"/>
              <a:buNone/>
            </a:pPr>
            <a:endParaRPr dirty="0">
              <a:solidFill>
                <a:schemeClr val="dk1"/>
              </a:solidFill>
              <a:highlight>
                <a:srgbClr val="D9D9D9"/>
              </a:highlight>
            </a:endParaRPr>
          </a:p>
          <a:p>
            <a:pPr marL="457200" lvl="0" indent="-342900" algn="r" rtl="1">
              <a:spcBef>
                <a:spcPts val="0"/>
              </a:spcBef>
              <a:spcAft>
                <a:spcPts val="0"/>
              </a:spcAft>
              <a:buClr>
                <a:schemeClr val="dk1"/>
              </a:buClr>
              <a:buSzPts val="1800"/>
              <a:buChar char="●"/>
            </a:pPr>
            <a:r>
              <a:rPr lang="en" dirty="0">
                <a:solidFill>
                  <a:schemeClr val="dk1"/>
                </a:solidFill>
              </a:rPr>
              <a:t> كل زوج من الطلاب اختار موضوع المهمة بشكل </a:t>
            </a:r>
            <a:r>
              <a:rPr lang="en" dirty="0" smtClean="0">
                <a:solidFill>
                  <a:schemeClr val="dk1"/>
                </a:solidFill>
              </a:rPr>
              <a:t>عشوائي.</a:t>
            </a:r>
            <a:r>
              <a:rPr lang="ar-SA" dirty="0" smtClean="0">
                <a:solidFill>
                  <a:schemeClr val="dk1"/>
                </a:solidFill>
              </a:rPr>
              <a:t> و</a:t>
            </a:r>
            <a:r>
              <a:rPr lang="en" dirty="0" smtClean="0">
                <a:solidFill>
                  <a:schemeClr val="dk1"/>
                </a:solidFill>
              </a:rPr>
              <a:t>كانت المواضيع:</a:t>
            </a:r>
            <a:r>
              <a:rPr lang="ar-SA" dirty="0" smtClean="0">
                <a:solidFill>
                  <a:schemeClr val="dk1"/>
                </a:solidFill>
              </a:rPr>
              <a:t> </a:t>
            </a:r>
            <a:r>
              <a:rPr lang="en" dirty="0" smtClean="0">
                <a:solidFill>
                  <a:schemeClr val="dk1"/>
                </a:solidFill>
              </a:rPr>
              <a:t>شبه </a:t>
            </a:r>
            <a:r>
              <a:rPr lang="en" dirty="0">
                <a:solidFill>
                  <a:schemeClr val="dk1"/>
                </a:solidFill>
              </a:rPr>
              <a:t>منحرف، مربع، مثلث منفرج، مثلث قائم، مثلث حاد، مثلث متساوي الأضلاع، المستطيل ومتوازي الأضلاع. </a:t>
            </a:r>
          </a:p>
          <a:p>
            <a:pPr marL="0" lvl="0" indent="0" algn="r" rtl="1">
              <a:spcBef>
                <a:spcPts val="0"/>
              </a:spcBef>
              <a:spcAft>
                <a:spcPts val="0"/>
              </a:spcAft>
              <a:buNone/>
            </a:pPr>
            <a:endParaRPr lang="ar-SA" dirty="0" smtClean="0">
              <a:solidFill>
                <a:schemeClr val="dk1"/>
              </a:solidFill>
            </a:endParaRPr>
          </a:p>
          <a:p>
            <a:pPr marL="0" lvl="0" indent="0" algn="r" rtl="1">
              <a:spcBef>
                <a:spcPts val="0"/>
              </a:spcBef>
              <a:spcAft>
                <a:spcPts val="0"/>
              </a:spcAft>
              <a:buNone/>
            </a:pPr>
            <a:endParaRPr dirty="0">
              <a:solidFill>
                <a:schemeClr val="dk1"/>
              </a:solidFill>
            </a:endParaRPr>
          </a:p>
          <a:p>
            <a:pPr marL="457200" lvl="0" indent="-342900" algn="r" rtl="1">
              <a:spcBef>
                <a:spcPts val="0"/>
              </a:spcBef>
              <a:spcAft>
                <a:spcPts val="0"/>
              </a:spcAft>
              <a:buClr>
                <a:schemeClr val="dk1"/>
              </a:buClr>
              <a:buSzPts val="1800"/>
              <a:buChar char="●"/>
            </a:pPr>
            <a:r>
              <a:rPr lang="en" dirty="0">
                <a:solidFill>
                  <a:schemeClr val="dk1"/>
                </a:solidFill>
              </a:rPr>
              <a:t>في المناقشات الشبكية، طُلِب من الطلاب قراءة </a:t>
            </a:r>
            <a:r>
              <a:rPr lang="ar-SA" dirty="0" smtClean="0">
                <a:solidFill>
                  <a:schemeClr val="dk1"/>
                </a:solidFill>
              </a:rPr>
              <a:t>جميع</a:t>
            </a:r>
            <a:r>
              <a:rPr lang="en" dirty="0" smtClean="0">
                <a:solidFill>
                  <a:schemeClr val="dk1"/>
                </a:solidFill>
              </a:rPr>
              <a:t> </a:t>
            </a:r>
            <a:r>
              <a:rPr lang="en" dirty="0">
                <a:solidFill>
                  <a:schemeClr val="dk1"/>
                </a:solidFill>
              </a:rPr>
              <a:t>الملاحظات الأخرى حول مهمة حل المشكلات واقتراح التحسينات من خلال التعليقات، ومن ثم إكمال الملاحظات الخاصة بهم على أساس التعليقات </a:t>
            </a:r>
            <a:r>
              <a:rPr lang="en" dirty="0" smtClean="0">
                <a:solidFill>
                  <a:schemeClr val="dk1"/>
                </a:solidFill>
              </a:rPr>
              <a:t>الواردة</a:t>
            </a:r>
            <a:r>
              <a:rPr lang="ar-SA" dirty="0" smtClean="0">
                <a:solidFill>
                  <a:schemeClr val="dk1"/>
                </a:solidFill>
              </a:rPr>
              <a:t>. </a:t>
            </a:r>
            <a:endParaRPr lang="en" dirty="0">
              <a:solidFill>
                <a:schemeClr val="dk1"/>
              </a:solidFill>
            </a:endParaRPr>
          </a:p>
          <a:p>
            <a:pPr marL="0" lvl="0" indent="0">
              <a:spcBef>
                <a:spcPts val="0"/>
              </a:spcBef>
              <a:buNone/>
            </a:pPr>
            <a:endParaRPr dirty="0"/>
          </a:p>
        </p:txBody>
      </p:sp>
      <p:sp>
        <p:nvSpPr>
          <p:cNvPr id="3" name="Shape 120"/>
          <p:cNvSpPr txBox="1">
            <a:spLocks noGrp="1"/>
          </p:cNvSpPr>
          <p:nvPr>
            <p:ph type="title"/>
          </p:nvPr>
        </p:nvSpPr>
        <p:spPr>
          <a:xfrm>
            <a:off x="304800" y="285750"/>
            <a:ext cx="8520600" cy="572700"/>
          </a:xfrm>
          <a:prstGeom prst="rect">
            <a:avLst/>
          </a:prstGeom>
        </p:spPr>
        <p:txBody>
          <a:bodyPr wrap="square" lIns="91425" tIns="91425" rIns="91425" bIns="91425" anchor="t" anchorCtr="0">
            <a:noAutofit/>
          </a:bodyPr>
          <a:lstStyle/>
          <a:p>
            <a:pPr marL="0" lvl="0" indent="0" algn="r" rtl="1">
              <a:spcBef>
                <a:spcPts val="0"/>
              </a:spcBef>
              <a:buNone/>
            </a:pPr>
            <a:r>
              <a:rPr lang="ar-SA" sz="2400" b="1" dirty="0" smtClean="0"/>
              <a:t>                                         </a:t>
            </a:r>
            <a:r>
              <a:rPr lang="en" sz="2400" b="1" dirty="0" smtClean="0">
                <a:solidFill>
                  <a:srgbClr val="000066"/>
                </a:solidFill>
              </a:rPr>
              <a:t>الإجراءا</a:t>
            </a:r>
            <a:r>
              <a:rPr lang="ar-SA" sz="2400" b="1" dirty="0" smtClean="0">
                <a:solidFill>
                  <a:srgbClr val="000066"/>
                </a:solidFill>
              </a:rPr>
              <a:t>ت</a:t>
            </a:r>
            <a:endParaRPr lang="en" sz="2400" b="1" dirty="0">
              <a:solidFill>
                <a:srgbClr val="000066"/>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304800" y="742950"/>
            <a:ext cx="8520600" cy="3933600"/>
          </a:xfrm>
          <a:prstGeom prst="rect">
            <a:avLst/>
          </a:prstGeom>
          <a:ln>
            <a:solidFill>
              <a:schemeClr val="bg1"/>
            </a:solidFill>
          </a:ln>
        </p:spPr>
        <p:txBody>
          <a:bodyPr wrap="square" lIns="91425" tIns="91425" rIns="91425" bIns="91425" anchor="t" anchorCtr="0">
            <a:noAutofit/>
          </a:bodyPr>
          <a:lstStyle/>
          <a:p>
            <a:pPr marL="114300" lvl="0" algn="r" rtl="1">
              <a:spcBef>
                <a:spcPts val="0"/>
              </a:spcBef>
              <a:spcAft>
                <a:spcPts val="0"/>
              </a:spcAft>
              <a:buClr>
                <a:schemeClr val="dk1"/>
              </a:buClr>
              <a:buSzPts val="1800"/>
              <a:buNone/>
            </a:pPr>
            <a:endParaRPr lang="ar-SA" dirty="0" smtClean="0">
              <a:solidFill>
                <a:schemeClr val="dk1"/>
              </a:solidFill>
              <a:highlight>
                <a:srgbClr val="D9D9D9"/>
              </a:highlight>
            </a:endParaRPr>
          </a:p>
          <a:p>
            <a:pPr marL="114300" algn="r" rtl="1">
              <a:spcAft>
                <a:spcPts val="0"/>
              </a:spcAft>
              <a:buClr>
                <a:schemeClr val="dk1"/>
              </a:buClr>
              <a:buNone/>
            </a:pPr>
            <a:r>
              <a:rPr lang="ar-SA" dirty="0" smtClean="0">
                <a:solidFill>
                  <a:schemeClr val="tx1"/>
                </a:solidFill>
              </a:rPr>
              <a:t>1-  </a:t>
            </a:r>
            <a:r>
              <a:rPr lang="ar-SA" dirty="0">
                <a:solidFill>
                  <a:schemeClr val="tx1"/>
                </a:solidFill>
              </a:rPr>
              <a:t>معايير معرفة ما وراء المعرفة تلخص جميع الملاحظات التي نشروها ازواج الطلاب عن طريق الحاسوب التي تتكون من مميزات الشخص والمهمة واستراتيجية المتغيرات.</a:t>
            </a:r>
          </a:p>
          <a:p>
            <a:pPr marL="114300" algn="r" rtl="1">
              <a:spcAft>
                <a:spcPts val="0"/>
              </a:spcAft>
              <a:buClr>
                <a:schemeClr val="dk1"/>
              </a:buClr>
              <a:buNone/>
            </a:pPr>
            <a:r>
              <a:rPr lang="ar-SA" dirty="0" smtClean="0">
                <a:solidFill>
                  <a:schemeClr val="tx1"/>
                </a:solidFill>
              </a:rPr>
              <a:t>      </a:t>
            </a:r>
          </a:p>
          <a:p>
            <a:pPr marL="114300" algn="r" rtl="1">
              <a:spcAft>
                <a:spcPts val="0"/>
              </a:spcAft>
              <a:buClr>
                <a:schemeClr val="dk1"/>
              </a:buClr>
              <a:buNone/>
            </a:pPr>
            <a:r>
              <a:rPr lang="ar-SA" dirty="0">
                <a:solidFill>
                  <a:schemeClr val="tx1"/>
                </a:solidFill>
              </a:rPr>
              <a:t> </a:t>
            </a:r>
            <a:r>
              <a:rPr lang="ar-SA" dirty="0" smtClean="0">
                <a:solidFill>
                  <a:schemeClr val="tx1"/>
                </a:solidFill>
              </a:rPr>
              <a:t>        1.1- متغير الشخص: يحدد الشخص معرفته عن ذاته كمحلل للمشكلة.</a:t>
            </a:r>
          </a:p>
          <a:p>
            <a:pPr marL="114300" algn="r" rtl="1">
              <a:spcAft>
                <a:spcPts val="0"/>
              </a:spcAft>
              <a:buClr>
                <a:schemeClr val="dk1"/>
              </a:buClr>
              <a:buNone/>
            </a:pPr>
            <a:endParaRPr lang="ar-SA" dirty="0" smtClean="0">
              <a:solidFill>
                <a:schemeClr val="tx1"/>
              </a:solidFill>
            </a:endParaRPr>
          </a:p>
          <a:p>
            <a:pPr marL="114300" algn="r" rtl="1">
              <a:spcAft>
                <a:spcPts val="0"/>
              </a:spcAft>
              <a:buClr>
                <a:schemeClr val="dk1"/>
              </a:buClr>
              <a:buNone/>
            </a:pPr>
            <a:r>
              <a:rPr lang="ar-SA" dirty="0">
                <a:solidFill>
                  <a:schemeClr val="tx1"/>
                </a:solidFill>
              </a:rPr>
              <a:t>         1.2- متغير </a:t>
            </a:r>
            <a:r>
              <a:rPr lang="ar-SA" dirty="0" smtClean="0">
                <a:solidFill>
                  <a:schemeClr val="tx1"/>
                </a:solidFill>
              </a:rPr>
              <a:t>المهمة: </a:t>
            </a:r>
            <a:r>
              <a:rPr lang="ar-SA" dirty="0">
                <a:solidFill>
                  <a:schemeClr val="tx1"/>
                </a:solidFill>
              </a:rPr>
              <a:t>يتعلق بمعرفة المهمة وكيفية تأثيرها على الإدراك</a:t>
            </a:r>
            <a:r>
              <a:rPr lang="ar-SA" dirty="0" smtClean="0">
                <a:solidFill>
                  <a:schemeClr val="tx1"/>
                </a:solidFill>
              </a:rPr>
              <a:t>.</a:t>
            </a:r>
          </a:p>
          <a:p>
            <a:pPr marL="114300" algn="r" rtl="1">
              <a:spcAft>
                <a:spcPts val="0"/>
              </a:spcAft>
              <a:buClr>
                <a:schemeClr val="dk1"/>
              </a:buClr>
              <a:buNone/>
            </a:pPr>
            <a:endParaRPr lang="ar-SA" dirty="0">
              <a:solidFill>
                <a:schemeClr val="tx1"/>
              </a:solidFill>
            </a:endParaRPr>
          </a:p>
          <a:p>
            <a:pPr marL="114300" algn="r" rtl="1">
              <a:spcAft>
                <a:spcPts val="0"/>
              </a:spcAft>
              <a:buClr>
                <a:schemeClr val="dk1"/>
              </a:buClr>
              <a:buNone/>
            </a:pPr>
            <a:r>
              <a:rPr lang="ar-SA" dirty="0" smtClean="0">
                <a:solidFill>
                  <a:schemeClr val="tx1"/>
                </a:solidFill>
              </a:rPr>
              <a:t>         1.3- متغير الاستراتيجية: يشمل </a:t>
            </a:r>
            <a:r>
              <a:rPr lang="ar-SA" dirty="0">
                <a:solidFill>
                  <a:schemeClr val="tx1"/>
                </a:solidFill>
              </a:rPr>
              <a:t>متغير الاستراتيجية معرفة متى وكيف تستخدم استراتيجيات مختلفة.</a:t>
            </a:r>
          </a:p>
        </p:txBody>
      </p:sp>
      <p:sp>
        <p:nvSpPr>
          <p:cNvPr id="3" name="Shape 120"/>
          <p:cNvSpPr txBox="1">
            <a:spLocks noGrp="1"/>
          </p:cNvSpPr>
          <p:nvPr>
            <p:ph type="title"/>
          </p:nvPr>
        </p:nvSpPr>
        <p:spPr>
          <a:xfrm>
            <a:off x="304800" y="285750"/>
            <a:ext cx="8520600" cy="572700"/>
          </a:xfrm>
          <a:prstGeom prst="rect">
            <a:avLst/>
          </a:prstGeom>
        </p:spPr>
        <p:txBody>
          <a:bodyPr wrap="square" lIns="91425" tIns="91425" rIns="91425" bIns="91425" anchor="t" anchorCtr="0">
            <a:noAutofit/>
          </a:bodyPr>
          <a:lstStyle/>
          <a:p>
            <a:pPr lvl="0" algn="r" rtl="1"/>
            <a:r>
              <a:rPr lang="ar-SA" sz="2400" b="1" dirty="0" smtClean="0"/>
              <a:t>                   </a:t>
            </a:r>
            <a:r>
              <a:rPr lang="ar-SA" sz="2400" b="1" dirty="0" smtClean="0">
                <a:solidFill>
                  <a:srgbClr val="000066"/>
                </a:solidFill>
              </a:rPr>
              <a:t>المعايير </a:t>
            </a:r>
            <a:r>
              <a:rPr lang="ar-SA" sz="2400" b="1" dirty="0">
                <a:solidFill>
                  <a:srgbClr val="000066"/>
                </a:solidFill>
              </a:rPr>
              <a:t>التي تتضمن الأمثلة المستندة </a:t>
            </a:r>
            <a:r>
              <a:rPr lang="ar-SA" sz="2400" b="1" dirty="0" smtClean="0">
                <a:solidFill>
                  <a:srgbClr val="000066"/>
                </a:solidFill>
              </a:rPr>
              <a:t>من البيانات</a:t>
            </a:r>
            <a:r>
              <a:rPr lang="ar-SA" sz="2400" b="1" dirty="0">
                <a:solidFill>
                  <a:srgbClr val="000066"/>
                </a:solidFill>
              </a:rPr>
              <a:t/>
            </a:r>
            <a:br>
              <a:rPr lang="ar-SA" sz="2400" b="1" dirty="0">
                <a:solidFill>
                  <a:srgbClr val="000066"/>
                </a:solidFill>
              </a:rPr>
            </a:br>
            <a:endParaRPr lang="en" sz="2400" b="1" dirty="0">
              <a:solidFill>
                <a:srgbClr val="000066"/>
              </a:solidFill>
            </a:endParaRPr>
          </a:p>
        </p:txBody>
      </p:sp>
    </p:spTree>
    <p:extLst>
      <p:ext uri="{BB962C8B-B14F-4D97-AF65-F5344CB8AC3E}">
        <p14:creationId xmlns:p14="http://schemas.microsoft.com/office/powerpoint/2010/main" val="5246488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304800" y="742950"/>
            <a:ext cx="8520600" cy="3933600"/>
          </a:xfrm>
          <a:prstGeom prst="rect">
            <a:avLst/>
          </a:prstGeom>
          <a:ln>
            <a:solidFill>
              <a:schemeClr val="bg1"/>
            </a:solidFill>
          </a:ln>
        </p:spPr>
        <p:txBody>
          <a:bodyPr wrap="square" lIns="91425" tIns="91425" rIns="91425" bIns="91425" anchor="t" anchorCtr="0">
            <a:noAutofit/>
          </a:bodyPr>
          <a:lstStyle/>
          <a:p>
            <a:pPr marL="114300" lvl="0" algn="r" rtl="1">
              <a:spcBef>
                <a:spcPts val="0"/>
              </a:spcBef>
              <a:spcAft>
                <a:spcPts val="0"/>
              </a:spcAft>
              <a:buClr>
                <a:schemeClr val="dk1"/>
              </a:buClr>
              <a:buSzPts val="1800"/>
              <a:buNone/>
            </a:pPr>
            <a:endParaRPr lang="ar-SA" dirty="0" smtClean="0">
              <a:solidFill>
                <a:schemeClr val="dk1"/>
              </a:solidFill>
              <a:highlight>
                <a:srgbClr val="D9D9D9"/>
              </a:highlight>
            </a:endParaRPr>
          </a:p>
          <a:p>
            <a:pPr marL="114300" algn="r" rtl="1">
              <a:spcAft>
                <a:spcPts val="0"/>
              </a:spcAft>
              <a:buClr>
                <a:schemeClr val="dk1"/>
              </a:buClr>
              <a:buNone/>
            </a:pPr>
            <a:r>
              <a:rPr lang="ar-SA" dirty="0" smtClean="0">
                <a:solidFill>
                  <a:schemeClr val="tx1"/>
                </a:solidFill>
              </a:rPr>
              <a:t>2. معايير </a:t>
            </a:r>
            <a:r>
              <a:rPr lang="ar-SA" dirty="0">
                <a:solidFill>
                  <a:schemeClr val="tx1"/>
                </a:solidFill>
              </a:rPr>
              <a:t>معرفة ما وراء المعرفة تلخص جميع الملاحظات التي نشروها ازواج الطلاب عن طريق </a:t>
            </a:r>
            <a:r>
              <a:rPr lang="ar-SA" dirty="0" smtClean="0">
                <a:solidFill>
                  <a:schemeClr val="tx1"/>
                </a:solidFill>
              </a:rPr>
              <a:t>الحاسوب التي </a:t>
            </a:r>
            <a:r>
              <a:rPr lang="ar-SA" dirty="0">
                <a:solidFill>
                  <a:schemeClr val="tx1"/>
                </a:solidFill>
              </a:rPr>
              <a:t>تتكون من ميزات التخطيط أو الرصد أو التقييم.</a:t>
            </a:r>
          </a:p>
          <a:p>
            <a:pPr marL="114300" algn="r" rtl="1">
              <a:spcAft>
                <a:spcPts val="0"/>
              </a:spcAft>
              <a:buClr>
                <a:schemeClr val="dk1"/>
              </a:buClr>
              <a:buNone/>
            </a:pPr>
            <a:endParaRPr lang="ar-SA" dirty="0">
              <a:solidFill>
                <a:schemeClr val="tx1"/>
              </a:solidFill>
            </a:endParaRPr>
          </a:p>
          <a:p>
            <a:pPr marL="114300" algn="r" rtl="1">
              <a:spcAft>
                <a:spcPts val="0"/>
              </a:spcAft>
              <a:buClr>
                <a:schemeClr val="dk1"/>
              </a:buClr>
              <a:buNone/>
            </a:pPr>
            <a:r>
              <a:rPr lang="ar-SA" dirty="0">
                <a:solidFill>
                  <a:schemeClr val="tx1"/>
                </a:solidFill>
              </a:rPr>
              <a:t> </a:t>
            </a:r>
            <a:r>
              <a:rPr lang="ar-SA" dirty="0" smtClean="0">
                <a:solidFill>
                  <a:schemeClr val="tx1"/>
                </a:solidFill>
              </a:rPr>
              <a:t>     2.1. التخطيط </a:t>
            </a:r>
            <a:r>
              <a:rPr lang="ar-SA" dirty="0">
                <a:solidFill>
                  <a:schemeClr val="tx1"/>
                </a:solidFill>
              </a:rPr>
              <a:t>يحدد ما </a:t>
            </a:r>
            <a:r>
              <a:rPr lang="ar-SA" dirty="0" smtClean="0">
                <a:solidFill>
                  <a:schemeClr val="tx1"/>
                </a:solidFill>
              </a:rPr>
              <a:t>سوف يقوم به الطلاب، </a:t>
            </a:r>
            <a:r>
              <a:rPr lang="ar-SA" dirty="0">
                <a:solidFill>
                  <a:schemeClr val="tx1"/>
                </a:solidFill>
              </a:rPr>
              <a:t>أو كيف يقوم الزوج الآخر بإرسال رسائل تؤثر على </a:t>
            </a:r>
            <a:r>
              <a:rPr lang="ar-SA" dirty="0" smtClean="0">
                <a:solidFill>
                  <a:schemeClr val="tx1"/>
                </a:solidFill>
              </a:rPr>
              <a:t>      الأداء </a:t>
            </a:r>
            <a:r>
              <a:rPr lang="ar-SA" dirty="0">
                <a:solidFill>
                  <a:schemeClr val="tx1"/>
                </a:solidFill>
              </a:rPr>
              <a:t>المستقبلي</a:t>
            </a:r>
            <a:r>
              <a:rPr lang="ar-SA" dirty="0" smtClean="0">
                <a:solidFill>
                  <a:schemeClr val="tx1"/>
                </a:solidFill>
              </a:rPr>
              <a:t>.</a:t>
            </a:r>
          </a:p>
          <a:p>
            <a:pPr marL="114300" algn="r" rtl="1">
              <a:spcAft>
                <a:spcPts val="0"/>
              </a:spcAft>
              <a:buClr>
                <a:schemeClr val="dk1"/>
              </a:buClr>
              <a:buNone/>
            </a:pPr>
            <a:endParaRPr lang="ar-SA" dirty="0">
              <a:solidFill>
                <a:schemeClr val="tx1"/>
              </a:solidFill>
            </a:endParaRPr>
          </a:p>
          <a:p>
            <a:pPr marL="114300" algn="r" rtl="1">
              <a:spcAft>
                <a:spcPts val="0"/>
              </a:spcAft>
              <a:buClr>
                <a:schemeClr val="dk1"/>
              </a:buClr>
              <a:buNone/>
            </a:pPr>
            <a:r>
              <a:rPr lang="ar-SA" dirty="0" smtClean="0">
                <a:solidFill>
                  <a:schemeClr val="tx1"/>
                </a:solidFill>
              </a:rPr>
              <a:t>     2.2.  رصد </a:t>
            </a:r>
            <a:r>
              <a:rPr lang="ar-SA" dirty="0">
                <a:solidFill>
                  <a:schemeClr val="tx1"/>
                </a:solidFill>
              </a:rPr>
              <a:t>و</a:t>
            </a:r>
            <a:r>
              <a:rPr lang="ar-SA" dirty="0" smtClean="0">
                <a:solidFill>
                  <a:schemeClr val="tx1"/>
                </a:solidFill>
              </a:rPr>
              <a:t>تقييم الاهتمام بالتعلم واستخدام الاستراتيجية</a:t>
            </a:r>
            <a:r>
              <a:rPr lang="ar-SA" dirty="0">
                <a:solidFill>
                  <a:schemeClr val="tx1"/>
                </a:solidFill>
              </a:rPr>
              <a:t>.</a:t>
            </a:r>
          </a:p>
          <a:p>
            <a:pPr marL="114300" algn="r" rtl="1">
              <a:spcAft>
                <a:spcPts val="0"/>
              </a:spcAft>
              <a:buClr>
                <a:schemeClr val="dk1"/>
              </a:buClr>
              <a:buNone/>
            </a:pPr>
            <a:endParaRPr lang="ar-SA" dirty="0">
              <a:solidFill>
                <a:schemeClr val="tx1"/>
              </a:solidFill>
            </a:endParaRPr>
          </a:p>
          <a:p>
            <a:pPr marL="114300" algn="r" rtl="1">
              <a:spcAft>
                <a:spcPts val="0"/>
              </a:spcAft>
              <a:buClr>
                <a:schemeClr val="dk1"/>
              </a:buClr>
              <a:buNone/>
            </a:pPr>
            <a:r>
              <a:rPr lang="ar-SA" dirty="0">
                <a:solidFill>
                  <a:schemeClr val="tx1"/>
                </a:solidFill>
              </a:rPr>
              <a:t> </a:t>
            </a:r>
            <a:r>
              <a:rPr lang="ar-SA" dirty="0" smtClean="0">
                <a:solidFill>
                  <a:schemeClr val="tx1"/>
                </a:solidFill>
              </a:rPr>
              <a:t>    2.3. يشمل تقييم </a:t>
            </a:r>
            <a:r>
              <a:rPr lang="ar-SA" dirty="0">
                <a:solidFill>
                  <a:schemeClr val="tx1"/>
                </a:solidFill>
              </a:rPr>
              <a:t>الرسائل التي أظهرت تحليل الأداء وفعالية الاستراتيجية في حل المشكلة والمناقشة </a:t>
            </a:r>
            <a:r>
              <a:rPr lang="ar-SA" dirty="0" smtClean="0">
                <a:solidFill>
                  <a:schemeClr val="tx1"/>
                </a:solidFill>
              </a:rPr>
              <a:t>المشتركة حول </a:t>
            </a:r>
            <a:r>
              <a:rPr lang="ar-SA" dirty="0">
                <a:solidFill>
                  <a:schemeClr val="tx1"/>
                </a:solidFill>
              </a:rPr>
              <a:t>هذا الموضوع.</a:t>
            </a:r>
          </a:p>
          <a:p>
            <a:pPr marL="114300" algn="r" rtl="1">
              <a:spcAft>
                <a:spcPts val="0"/>
              </a:spcAft>
              <a:buClr>
                <a:schemeClr val="dk1"/>
              </a:buClr>
              <a:buNone/>
            </a:pPr>
            <a:r>
              <a:rPr lang="ar-SA" dirty="0" smtClean="0">
                <a:solidFill>
                  <a:schemeClr val="tx1"/>
                </a:solidFill>
              </a:rPr>
              <a:t>      </a:t>
            </a:r>
          </a:p>
        </p:txBody>
      </p:sp>
      <p:sp>
        <p:nvSpPr>
          <p:cNvPr id="3" name="Shape 120"/>
          <p:cNvSpPr txBox="1">
            <a:spLocks noGrp="1"/>
          </p:cNvSpPr>
          <p:nvPr>
            <p:ph type="title"/>
          </p:nvPr>
        </p:nvSpPr>
        <p:spPr>
          <a:xfrm>
            <a:off x="304800" y="285750"/>
            <a:ext cx="8520600" cy="572700"/>
          </a:xfrm>
          <a:prstGeom prst="rect">
            <a:avLst/>
          </a:prstGeom>
        </p:spPr>
        <p:txBody>
          <a:bodyPr wrap="square" lIns="91425" tIns="91425" rIns="91425" bIns="91425" anchor="t" anchorCtr="0">
            <a:noAutofit/>
          </a:bodyPr>
          <a:lstStyle/>
          <a:p>
            <a:pPr lvl="0" algn="r" rtl="1"/>
            <a:r>
              <a:rPr lang="ar-SA" sz="2400" b="1" dirty="0" smtClean="0"/>
              <a:t>                   </a:t>
            </a:r>
            <a:r>
              <a:rPr lang="ar-SA" sz="2400" b="1" dirty="0" smtClean="0">
                <a:solidFill>
                  <a:srgbClr val="000066"/>
                </a:solidFill>
              </a:rPr>
              <a:t>المعايير </a:t>
            </a:r>
            <a:r>
              <a:rPr lang="ar-SA" sz="2400" b="1" dirty="0">
                <a:solidFill>
                  <a:srgbClr val="000066"/>
                </a:solidFill>
              </a:rPr>
              <a:t>التي تتضمن الأمثلة المستندة </a:t>
            </a:r>
            <a:r>
              <a:rPr lang="ar-SA" sz="2400" b="1" dirty="0" smtClean="0">
                <a:solidFill>
                  <a:srgbClr val="000066"/>
                </a:solidFill>
              </a:rPr>
              <a:t>من البيانات</a:t>
            </a:r>
            <a:r>
              <a:rPr lang="ar-SA" sz="2400" b="1" dirty="0">
                <a:solidFill>
                  <a:srgbClr val="000066"/>
                </a:solidFill>
              </a:rPr>
              <a:t/>
            </a:r>
            <a:br>
              <a:rPr lang="ar-SA" sz="2400" b="1" dirty="0">
                <a:solidFill>
                  <a:srgbClr val="000066"/>
                </a:solidFill>
              </a:rPr>
            </a:br>
            <a:endParaRPr lang="en" sz="2400" b="1" dirty="0">
              <a:solidFill>
                <a:srgbClr val="000066"/>
              </a:solidFill>
            </a:endParaRPr>
          </a:p>
        </p:txBody>
      </p:sp>
    </p:spTree>
    <p:extLst>
      <p:ext uri="{BB962C8B-B14F-4D97-AF65-F5344CB8AC3E}">
        <p14:creationId xmlns:p14="http://schemas.microsoft.com/office/powerpoint/2010/main" val="14672412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304800" y="742950"/>
            <a:ext cx="8520600" cy="3933600"/>
          </a:xfrm>
          <a:prstGeom prst="rect">
            <a:avLst/>
          </a:prstGeom>
          <a:ln>
            <a:solidFill>
              <a:schemeClr val="bg1"/>
            </a:solidFill>
          </a:ln>
        </p:spPr>
        <p:txBody>
          <a:bodyPr wrap="square" lIns="91425" tIns="91425" rIns="91425" bIns="91425" anchor="t" anchorCtr="0">
            <a:noAutofit/>
          </a:bodyPr>
          <a:lstStyle/>
          <a:p>
            <a:pPr marL="114300" lvl="0" algn="r" rtl="1">
              <a:spcBef>
                <a:spcPts val="0"/>
              </a:spcBef>
              <a:spcAft>
                <a:spcPts val="0"/>
              </a:spcAft>
              <a:buClr>
                <a:schemeClr val="dk1"/>
              </a:buClr>
              <a:buSzPts val="1800"/>
              <a:buNone/>
            </a:pPr>
            <a:endParaRPr lang="ar-SA" dirty="0" smtClean="0">
              <a:solidFill>
                <a:schemeClr val="dk1"/>
              </a:solidFill>
              <a:highlight>
                <a:srgbClr val="D9D9D9"/>
              </a:highlight>
            </a:endParaRPr>
          </a:p>
          <a:p>
            <a:pPr marL="114300" algn="r" rtl="1">
              <a:spcAft>
                <a:spcPts val="0"/>
              </a:spcAft>
              <a:buClr>
                <a:schemeClr val="dk1"/>
              </a:buClr>
              <a:buNone/>
            </a:pPr>
            <a:r>
              <a:rPr lang="ar-SA" dirty="0" smtClean="0">
                <a:solidFill>
                  <a:schemeClr val="tx1"/>
                </a:solidFill>
              </a:rPr>
              <a:t>3</a:t>
            </a:r>
            <a:r>
              <a:rPr lang="ar-SA" dirty="0">
                <a:solidFill>
                  <a:schemeClr val="tx1"/>
                </a:solidFill>
              </a:rPr>
              <a:t>. الملاحظات التي ليست ما وراء المعرفة التي تمت ملاحظتها لم تظهر نشاط فوق معرفي. </a:t>
            </a:r>
            <a:endParaRPr lang="ar-SA" dirty="0" smtClean="0">
              <a:solidFill>
                <a:schemeClr val="tx1"/>
              </a:solidFill>
            </a:endParaRPr>
          </a:p>
          <a:p>
            <a:pPr marL="114300" algn="r" rtl="1">
              <a:spcAft>
                <a:spcPts val="0"/>
              </a:spcAft>
              <a:buClr>
                <a:schemeClr val="dk1"/>
              </a:buClr>
              <a:buNone/>
            </a:pPr>
            <a:r>
              <a:rPr lang="ar-SA" dirty="0">
                <a:solidFill>
                  <a:schemeClr val="tx1"/>
                </a:solidFill>
              </a:rPr>
              <a:t>4</a:t>
            </a:r>
            <a:r>
              <a:rPr lang="ar-SA" dirty="0" smtClean="0">
                <a:solidFill>
                  <a:schemeClr val="tx1"/>
                </a:solidFill>
              </a:rPr>
              <a:t>. </a:t>
            </a:r>
            <a:r>
              <a:rPr lang="ar-SA" dirty="0">
                <a:solidFill>
                  <a:schemeClr val="tx1"/>
                </a:solidFill>
              </a:rPr>
              <a:t>يتكون التركيز من الرسائل ما وراء المعرفية من معايير دعم تفكير أزواج الطلاب الخاصة، ودعم  تفكير الأزواج الآخرين</a:t>
            </a:r>
            <a:r>
              <a:rPr lang="ar-SA" dirty="0" smtClean="0">
                <a:solidFill>
                  <a:schemeClr val="tx1"/>
                </a:solidFill>
              </a:rPr>
              <a:t>.</a:t>
            </a:r>
          </a:p>
          <a:p>
            <a:pPr marL="114300" algn="r" rtl="1">
              <a:spcAft>
                <a:spcPts val="0"/>
              </a:spcAft>
              <a:buClr>
                <a:schemeClr val="dk1"/>
              </a:buClr>
              <a:buNone/>
            </a:pPr>
            <a:r>
              <a:rPr lang="ar-SA" dirty="0">
                <a:solidFill>
                  <a:schemeClr val="tx1"/>
                </a:solidFill>
              </a:rPr>
              <a:t> </a:t>
            </a:r>
            <a:r>
              <a:rPr lang="ar-SA" dirty="0" smtClean="0">
                <a:solidFill>
                  <a:schemeClr val="tx1"/>
                </a:solidFill>
              </a:rPr>
              <a:t>            4.1</a:t>
            </a:r>
            <a:r>
              <a:rPr lang="ar-SA" dirty="0">
                <a:solidFill>
                  <a:schemeClr val="tx1"/>
                </a:solidFill>
              </a:rPr>
              <a:t>. دعم تفكير أزواج الطلاب الخاصة يتكون من ملاحظات الكمبيوتر التي تتعلق برصد أو تنظيم التفكير لأزواج الطلاب الخاصة، أو التعبير عن نوع المعلومات التي سوف يحتاجها أزواج الطلاب.</a:t>
            </a:r>
          </a:p>
          <a:p>
            <a:pPr marL="114300" algn="r" rtl="1">
              <a:spcAft>
                <a:spcPts val="0"/>
              </a:spcAft>
              <a:buClr>
                <a:schemeClr val="dk1"/>
              </a:buClr>
              <a:buNone/>
            </a:pPr>
            <a:endParaRPr lang="ar-SA" dirty="0">
              <a:solidFill>
                <a:schemeClr val="tx1"/>
              </a:solidFill>
            </a:endParaRPr>
          </a:p>
          <a:p>
            <a:pPr marL="114300" algn="r" rtl="1">
              <a:spcAft>
                <a:spcPts val="0"/>
              </a:spcAft>
              <a:buClr>
                <a:schemeClr val="dk1"/>
              </a:buClr>
              <a:buNone/>
            </a:pPr>
            <a:r>
              <a:rPr lang="ar-SA" dirty="0" smtClean="0">
                <a:solidFill>
                  <a:schemeClr val="tx1"/>
                </a:solidFill>
              </a:rPr>
              <a:t>             4.2</a:t>
            </a:r>
            <a:r>
              <a:rPr lang="ar-SA" dirty="0">
                <a:solidFill>
                  <a:schemeClr val="tx1"/>
                </a:solidFill>
              </a:rPr>
              <a:t>. دعم تفكير الآخرين هو على مقربة من التوسط في معرفة ما وراء المعرفة، أو محاولة </a:t>
            </a:r>
            <a:r>
              <a:rPr lang="ar-SA" dirty="0" smtClean="0">
                <a:solidFill>
                  <a:schemeClr val="tx1"/>
                </a:solidFill>
              </a:rPr>
              <a:t>لتوجيه ودعم </a:t>
            </a:r>
            <a:r>
              <a:rPr lang="ar-SA" dirty="0">
                <a:solidFill>
                  <a:schemeClr val="tx1"/>
                </a:solidFill>
              </a:rPr>
              <a:t>المشاركين الآخرين في الأنشطة خلال المناقشات الشبكية.</a:t>
            </a:r>
            <a:endParaRPr lang="ar-SA" dirty="0" smtClean="0">
              <a:solidFill>
                <a:schemeClr val="tx1"/>
              </a:solidFill>
            </a:endParaRPr>
          </a:p>
          <a:p>
            <a:pPr marL="114300" algn="r" rtl="1">
              <a:spcAft>
                <a:spcPts val="0"/>
              </a:spcAft>
              <a:buClr>
                <a:schemeClr val="dk1"/>
              </a:buClr>
              <a:buNone/>
            </a:pPr>
            <a:endParaRPr lang="ar-SA" dirty="0">
              <a:solidFill>
                <a:schemeClr val="tx1"/>
              </a:solidFill>
            </a:endParaRPr>
          </a:p>
          <a:p>
            <a:pPr marL="114300" algn="r" rtl="1">
              <a:spcAft>
                <a:spcPts val="0"/>
              </a:spcAft>
              <a:buClr>
                <a:schemeClr val="dk1"/>
              </a:buClr>
              <a:buNone/>
            </a:pPr>
            <a:r>
              <a:rPr lang="ar-SA" dirty="0" smtClean="0">
                <a:solidFill>
                  <a:schemeClr val="tx1"/>
                </a:solidFill>
              </a:rPr>
              <a:t>              4.3</a:t>
            </a:r>
            <a:r>
              <a:rPr lang="ar-SA" dirty="0">
                <a:solidFill>
                  <a:schemeClr val="tx1"/>
                </a:solidFill>
              </a:rPr>
              <a:t>. واستخدمت المعايير غير المركزة عندما كان محتوى مذكرات الحاسوب لا تشير الى ما وراء المعرفة، والتركيز على مذكرة الحاسوب لم تعكس تفكير </a:t>
            </a:r>
            <a:r>
              <a:rPr lang="ar-SA" dirty="0" err="1">
                <a:solidFill>
                  <a:schemeClr val="tx1"/>
                </a:solidFill>
              </a:rPr>
              <a:t>ازواح</a:t>
            </a:r>
            <a:r>
              <a:rPr lang="ar-SA" dirty="0">
                <a:solidFill>
                  <a:schemeClr val="tx1"/>
                </a:solidFill>
              </a:rPr>
              <a:t> الطلاب الخاصة أو توجه أو تدعم أقرانهم في حل المشاكل.</a:t>
            </a:r>
            <a:endParaRPr lang="ar-SA" dirty="0" smtClean="0">
              <a:solidFill>
                <a:schemeClr val="tx1"/>
              </a:solidFill>
            </a:endParaRPr>
          </a:p>
        </p:txBody>
      </p:sp>
      <p:sp>
        <p:nvSpPr>
          <p:cNvPr id="3" name="Shape 120"/>
          <p:cNvSpPr txBox="1">
            <a:spLocks noGrp="1"/>
          </p:cNvSpPr>
          <p:nvPr>
            <p:ph type="title"/>
          </p:nvPr>
        </p:nvSpPr>
        <p:spPr>
          <a:xfrm>
            <a:off x="304800" y="285750"/>
            <a:ext cx="8520600" cy="572700"/>
          </a:xfrm>
          <a:prstGeom prst="rect">
            <a:avLst/>
          </a:prstGeom>
        </p:spPr>
        <p:txBody>
          <a:bodyPr wrap="square" lIns="91425" tIns="91425" rIns="91425" bIns="91425" anchor="t" anchorCtr="0">
            <a:noAutofit/>
          </a:bodyPr>
          <a:lstStyle/>
          <a:p>
            <a:pPr lvl="0" algn="r" rtl="1"/>
            <a:r>
              <a:rPr lang="ar-SA" sz="2400" b="1" dirty="0" smtClean="0"/>
              <a:t>                   </a:t>
            </a:r>
            <a:r>
              <a:rPr lang="ar-SA" sz="2400" b="1" dirty="0" smtClean="0">
                <a:solidFill>
                  <a:srgbClr val="000066"/>
                </a:solidFill>
              </a:rPr>
              <a:t>المعايير </a:t>
            </a:r>
            <a:r>
              <a:rPr lang="ar-SA" sz="2400" b="1" dirty="0">
                <a:solidFill>
                  <a:srgbClr val="000066"/>
                </a:solidFill>
              </a:rPr>
              <a:t>التي تتضمن الأمثلة </a:t>
            </a:r>
            <a:r>
              <a:rPr lang="ar-SA" sz="2400" b="1">
                <a:solidFill>
                  <a:srgbClr val="000066"/>
                </a:solidFill>
              </a:rPr>
              <a:t>المستندة </a:t>
            </a:r>
            <a:r>
              <a:rPr lang="ar-SA" sz="2400" b="1" smtClean="0">
                <a:solidFill>
                  <a:srgbClr val="000066"/>
                </a:solidFill>
              </a:rPr>
              <a:t>من </a:t>
            </a:r>
            <a:r>
              <a:rPr lang="ar-SA" sz="2400" b="1" dirty="0" smtClean="0">
                <a:solidFill>
                  <a:srgbClr val="000066"/>
                </a:solidFill>
              </a:rPr>
              <a:t>البيانات</a:t>
            </a:r>
            <a:r>
              <a:rPr lang="ar-SA" sz="2400" b="1" dirty="0">
                <a:solidFill>
                  <a:srgbClr val="000066"/>
                </a:solidFill>
              </a:rPr>
              <a:t/>
            </a:r>
            <a:br>
              <a:rPr lang="ar-SA" sz="2400" b="1" dirty="0">
                <a:solidFill>
                  <a:srgbClr val="000066"/>
                </a:solidFill>
              </a:rPr>
            </a:br>
            <a:endParaRPr lang="en" sz="2400" b="1" dirty="0">
              <a:solidFill>
                <a:srgbClr val="000066"/>
              </a:solidFill>
            </a:endParaRPr>
          </a:p>
        </p:txBody>
      </p:sp>
    </p:spTree>
    <p:extLst>
      <p:ext uri="{BB962C8B-B14F-4D97-AF65-F5344CB8AC3E}">
        <p14:creationId xmlns:p14="http://schemas.microsoft.com/office/powerpoint/2010/main" val="9776938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386825" y="301575"/>
            <a:ext cx="8520600" cy="572700"/>
          </a:xfrm>
          <a:prstGeom prst="rect">
            <a:avLst/>
          </a:prstGeom>
        </p:spPr>
        <p:txBody>
          <a:bodyPr wrap="square" lIns="91425" tIns="91425" rIns="91425" bIns="91425" anchor="t" anchorCtr="0">
            <a:noAutofit/>
          </a:bodyPr>
          <a:lstStyle/>
          <a:p>
            <a:pPr marL="0" lvl="0" indent="0" algn="r" rtl="1">
              <a:spcBef>
                <a:spcPts val="0"/>
              </a:spcBef>
              <a:buNone/>
            </a:pPr>
            <a:r>
              <a:rPr lang="ar-SA" sz="2000" b="1" dirty="0" smtClean="0">
                <a:solidFill>
                  <a:srgbClr val="000066"/>
                </a:solidFill>
              </a:rPr>
              <a:t>                                         </a:t>
            </a:r>
            <a:r>
              <a:rPr lang="en" sz="2000" b="1" dirty="0" smtClean="0">
                <a:solidFill>
                  <a:srgbClr val="000066"/>
                </a:solidFill>
              </a:rPr>
              <a:t>أمثلة </a:t>
            </a:r>
            <a:r>
              <a:rPr lang="en" sz="2000" b="1" dirty="0">
                <a:solidFill>
                  <a:srgbClr val="000066"/>
                </a:solidFill>
              </a:rPr>
              <a:t>من المناقشات </a:t>
            </a:r>
            <a:r>
              <a:rPr lang="en" sz="2000" b="1" dirty="0" smtClean="0">
                <a:solidFill>
                  <a:srgbClr val="000066"/>
                </a:solidFill>
              </a:rPr>
              <a:t>الاصلي</a:t>
            </a:r>
            <a:r>
              <a:rPr lang="ar-SA" sz="2000" b="1" dirty="0" smtClean="0">
                <a:solidFill>
                  <a:srgbClr val="000066"/>
                </a:solidFill>
              </a:rPr>
              <a:t>ة</a:t>
            </a:r>
            <a:endParaRPr lang="en" dirty="0">
              <a:solidFill>
                <a:srgbClr val="FF0000"/>
              </a:solidFill>
            </a:endParaRPr>
          </a:p>
        </p:txBody>
      </p:sp>
      <p:sp>
        <p:nvSpPr>
          <p:cNvPr id="132" name="Shape 132"/>
          <p:cNvSpPr txBox="1">
            <a:spLocks noGrp="1"/>
          </p:cNvSpPr>
          <p:nvPr>
            <p:ph type="body" idx="1"/>
          </p:nvPr>
        </p:nvSpPr>
        <p:spPr>
          <a:xfrm>
            <a:off x="311700" y="1152475"/>
            <a:ext cx="8520600" cy="3526500"/>
          </a:xfrm>
          <a:prstGeom prst="rect">
            <a:avLst/>
          </a:prstGeom>
        </p:spPr>
        <p:txBody>
          <a:bodyPr wrap="square" lIns="91425" tIns="91425" rIns="91425" bIns="91425" anchor="t" anchorCtr="0">
            <a:noAutofit/>
          </a:bodyPr>
          <a:lstStyle/>
          <a:p>
            <a:pPr marL="457200" lvl="0" indent="-342900" rtl="0">
              <a:spcBef>
                <a:spcPts val="0"/>
              </a:spcBef>
              <a:spcAft>
                <a:spcPts val="0"/>
              </a:spcAft>
              <a:buClr>
                <a:schemeClr val="dk1"/>
              </a:buClr>
              <a:buSzPts val="1800"/>
              <a:buChar char="●"/>
            </a:pPr>
            <a:r>
              <a:rPr lang="en" dirty="0">
                <a:solidFill>
                  <a:schemeClr val="dk1"/>
                </a:solidFill>
              </a:rPr>
              <a:t>Example 1. Peter and Jake_s [b8b9] Note 308.</a:t>
            </a:r>
          </a:p>
          <a:p>
            <a:pPr marL="0" lvl="0" indent="0" rtl="0">
              <a:spcBef>
                <a:spcPts val="0"/>
              </a:spcBef>
              <a:spcAft>
                <a:spcPts val="0"/>
              </a:spcAft>
              <a:buNone/>
            </a:pPr>
            <a:r>
              <a:rPr lang="en" dirty="0">
                <a:solidFill>
                  <a:schemeClr val="dk1"/>
                </a:solidFill>
              </a:rPr>
              <a:t>Title: It is supposed so that more than 180 </a:t>
            </a:r>
            <a:r>
              <a:rPr lang="en" dirty="0" smtClean="0">
                <a:solidFill>
                  <a:schemeClr val="dk1"/>
                </a:solidFill>
              </a:rPr>
              <a:t>degrees</a:t>
            </a:r>
            <a:endParaRPr lang="en" dirty="0">
              <a:solidFill>
                <a:schemeClr val="dk1"/>
              </a:solidFill>
            </a:endParaRPr>
          </a:p>
          <a:p>
            <a:pPr marL="0" lvl="0" indent="0" rtl="0">
              <a:spcBef>
                <a:spcPts val="0"/>
              </a:spcBef>
              <a:spcAft>
                <a:spcPts val="0"/>
              </a:spcAft>
              <a:buNone/>
            </a:pPr>
            <a:r>
              <a:rPr lang="en" dirty="0" smtClean="0">
                <a:solidFill>
                  <a:schemeClr val="dk1"/>
                </a:solidFill>
              </a:rPr>
              <a:t>“It </a:t>
            </a:r>
            <a:r>
              <a:rPr lang="en" dirty="0">
                <a:solidFill>
                  <a:schemeClr val="dk1"/>
                </a:solidFill>
              </a:rPr>
              <a:t>is supposed that more than 180, so then it [the mark of an angle] is</a:t>
            </a:r>
          </a:p>
          <a:p>
            <a:pPr marL="0" lvl="0" indent="0" rtl="0">
              <a:spcBef>
                <a:spcPts val="0"/>
              </a:spcBef>
              <a:spcAft>
                <a:spcPts val="0"/>
              </a:spcAft>
              <a:buNone/>
            </a:pPr>
            <a:r>
              <a:rPr lang="en" dirty="0">
                <a:solidFill>
                  <a:schemeClr val="dk1"/>
                </a:solidFill>
              </a:rPr>
              <a:t>outside, otherwise inside</a:t>
            </a:r>
            <a:r>
              <a:rPr lang="en" dirty="0" smtClean="0">
                <a:solidFill>
                  <a:schemeClr val="dk1"/>
                </a:solidFill>
              </a:rPr>
              <a:t>.”</a:t>
            </a:r>
            <a:endParaRPr lang="en" dirty="0">
              <a:solidFill>
                <a:schemeClr val="dk1"/>
              </a:solidFill>
            </a:endParaRPr>
          </a:p>
          <a:p>
            <a:pPr marL="0" lvl="0" indent="0" rtl="0">
              <a:spcBef>
                <a:spcPts val="0"/>
              </a:spcBef>
              <a:spcAft>
                <a:spcPts val="0"/>
              </a:spcAft>
              <a:buNone/>
            </a:pPr>
            <a:endParaRPr dirty="0">
              <a:solidFill>
                <a:schemeClr val="dk1"/>
              </a:solidFill>
            </a:endParaRPr>
          </a:p>
          <a:p>
            <a:pPr marL="457200" lvl="0" indent="-342900">
              <a:spcAft>
                <a:spcPts val="0"/>
              </a:spcAft>
              <a:buClr>
                <a:schemeClr val="dk1"/>
              </a:buClr>
            </a:pPr>
            <a:r>
              <a:rPr lang="en-US" dirty="0">
                <a:solidFill>
                  <a:schemeClr val="tx1"/>
                </a:solidFill>
              </a:rPr>
              <a:t>Example 6. Peter and </a:t>
            </a:r>
            <a:r>
              <a:rPr lang="en-US" dirty="0" err="1">
                <a:solidFill>
                  <a:schemeClr val="tx1"/>
                </a:solidFill>
              </a:rPr>
              <a:t>Jake_s</a:t>
            </a:r>
            <a:r>
              <a:rPr lang="en-US" dirty="0">
                <a:solidFill>
                  <a:schemeClr val="tx1"/>
                </a:solidFill>
              </a:rPr>
              <a:t> [b8b9] Note 342. Title: </a:t>
            </a:r>
            <a:r>
              <a:rPr lang="en-US" dirty="0" smtClean="0">
                <a:solidFill>
                  <a:schemeClr val="tx1"/>
                </a:solidFill>
              </a:rPr>
              <a:t>maybe</a:t>
            </a:r>
            <a:r>
              <a:rPr lang="en-US" dirty="0">
                <a:solidFill>
                  <a:schemeClr val="tx1"/>
                </a:solidFill>
              </a:rPr>
              <a:t>.....but</a:t>
            </a:r>
            <a:r>
              <a:rPr lang="en-US" dirty="0" smtClean="0">
                <a:solidFill>
                  <a:schemeClr val="tx1"/>
                </a:solidFill>
              </a:rPr>
              <a:t>...</a:t>
            </a:r>
          </a:p>
          <a:p>
            <a:pPr marL="114300" lvl="0">
              <a:spcAft>
                <a:spcPts val="0"/>
              </a:spcAft>
              <a:buClr>
                <a:schemeClr val="dk1"/>
              </a:buClr>
              <a:buNone/>
            </a:pPr>
            <a:r>
              <a:rPr lang="en-US" dirty="0">
                <a:solidFill>
                  <a:schemeClr val="tx1"/>
                </a:solidFill>
              </a:rPr>
              <a:t> </a:t>
            </a:r>
            <a:r>
              <a:rPr lang="en-US" dirty="0" smtClean="0">
                <a:solidFill>
                  <a:schemeClr val="tx1"/>
                </a:solidFill>
              </a:rPr>
              <a:t>  “but </a:t>
            </a:r>
            <a:r>
              <a:rPr lang="en-US" dirty="0">
                <a:solidFill>
                  <a:schemeClr val="tx1"/>
                </a:solidFill>
              </a:rPr>
              <a:t>it changes automatically e.g. 181 degrees.. think</a:t>
            </a:r>
            <a:r>
              <a:rPr lang="en-US" dirty="0" smtClean="0">
                <a:solidFill>
                  <a:schemeClr val="tx1"/>
                </a:solidFill>
              </a:rPr>
              <a:t>!”</a:t>
            </a:r>
          </a:p>
          <a:p>
            <a:pPr marL="114300" lvl="0">
              <a:spcAft>
                <a:spcPts val="0"/>
              </a:spcAft>
              <a:buClr>
                <a:schemeClr val="dk1"/>
              </a:buClr>
              <a:buNone/>
            </a:pPr>
            <a:endParaRPr lang="en-US" dirty="0" smtClean="0">
              <a:solidFill>
                <a:schemeClr val="tx1"/>
              </a:solidFill>
            </a:endParaRPr>
          </a:p>
          <a:p>
            <a:pPr marL="457200" lvl="0" indent="-342900" algn="r" rtl="1">
              <a:spcAft>
                <a:spcPts val="0"/>
              </a:spcAft>
              <a:buClr>
                <a:schemeClr val="dk1"/>
              </a:buClr>
            </a:pPr>
            <a:r>
              <a:rPr lang="ar-SA" dirty="0" smtClean="0">
                <a:solidFill>
                  <a:schemeClr val="dk1"/>
                </a:solidFill>
              </a:rPr>
              <a:t> </a:t>
            </a:r>
            <a:r>
              <a:rPr lang="en" dirty="0" smtClean="0">
                <a:solidFill>
                  <a:schemeClr val="dk1"/>
                </a:solidFill>
              </a:rPr>
              <a:t>ال</a:t>
            </a:r>
            <a:r>
              <a:rPr lang="ar-SA" dirty="0" smtClean="0">
                <a:solidFill>
                  <a:schemeClr val="dk1"/>
                </a:solidFill>
              </a:rPr>
              <a:t>امثلة</a:t>
            </a:r>
            <a:r>
              <a:rPr lang="en" dirty="0" smtClean="0">
                <a:solidFill>
                  <a:schemeClr val="dk1"/>
                </a:solidFill>
              </a:rPr>
              <a:t> </a:t>
            </a:r>
            <a:r>
              <a:rPr lang="en" dirty="0">
                <a:solidFill>
                  <a:schemeClr val="dk1"/>
                </a:solidFill>
              </a:rPr>
              <a:t>1 و </a:t>
            </a:r>
            <a:r>
              <a:rPr lang="en" dirty="0" smtClean="0">
                <a:solidFill>
                  <a:schemeClr val="dk1"/>
                </a:solidFill>
              </a:rPr>
              <a:t>6</a:t>
            </a:r>
            <a:r>
              <a:rPr lang="ar-SA" dirty="0" smtClean="0">
                <a:solidFill>
                  <a:schemeClr val="dk1"/>
                </a:solidFill>
              </a:rPr>
              <a:t> </a:t>
            </a:r>
            <a:r>
              <a:rPr lang="en" dirty="0" smtClean="0">
                <a:solidFill>
                  <a:schemeClr val="dk1"/>
                </a:solidFill>
              </a:rPr>
              <a:t>هما </a:t>
            </a:r>
            <a:r>
              <a:rPr lang="en" dirty="0">
                <a:solidFill>
                  <a:schemeClr val="dk1"/>
                </a:solidFill>
              </a:rPr>
              <a:t>جزء من نقاش شبكي يقوم فيه أزواج الطلاب بالتفاوض بشكل مكثف حول كيفية </a:t>
            </a:r>
            <a:r>
              <a:rPr lang="ar-SA" dirty="0" smtClean="0">
                <a:solidFill>
                  <a:schemeClr val="dk1"/>
                </a:solidFill>
              </a:rPr>
              <a:t>تحديد</a:t>
            </a:r>
            <a:r>
              <a:rPr lang="en" dirty="0" smtClean="0">
                <a:solidFill>
                  <a:schemeClr val="dk1"/>
                </a:solidFill>
              </a:rPr>
              <a:t> </a:t>
            </a:r>
            <a:r>
              <a:rPr lang="ar-SA" dirty="0" smtClean="0">
                <a:solidFill>
                  <a:schemeClr val="dk1"/>
                </a:solidFill>
              </a:rPr>
              <a:t>مقدار زاوية</a:t>
            </a:r>
            <a:r>
              <a:rPr lang="en" dirty="0" smtClean="0">
                <a:solidFill>
                  <a:schemeClr val="dk1"/>
                </a:solidFill>
              </a:rPr>
              <a:t> </a:t>
            </a:r>
            <a:r>
              <a:rPr lang="en" dirty="0">
                <a:solidFill>
                  <a:schemeClr val="dk1"/>
                </a:solidFill>
              </a:rPr>
              <a:t>المضلع.</a:t>
            </a:r>
          </a:p>
          <a:p>
            <a:pPr marL="0" lvl="0" indent="0" algn="r" rtl="1">
              <a:spcBef>
                <a:spcPts val="0"/>
              </a:spcBef>
              <a:spcAft>
                <a:spcPts val="0"/>
              </a:spcAft>
              <a:buNone/>
            </a:pPr>
            <a:endParaRPr dirty="0">
              <a:solidFill>
                <a:schemeClr val="dk1"/>
              </a:solidFill>
            </a:endParaRPr>
          </a:p>
          <a:p>
            <a:pPr marL="0" lvl="0" indent="-69850" algn="r" rtl="1">
              <a:spcBef>
                <a:spcPts val="0"/>
              </a:spcBef>
              <a:spcAft>
                <a:spcPts val="0"/>
              </a:spcAft>
              <a:buClr>
                <a:schemeClr val="dk1"/>
              </a:buClr>
              <a:buSzPts val="1100"/>
              <a:buFont typeface="Arial"/>
              <a:buNone/>
            </a:pPr>
            <a:endParaRPr dirty="0">
              <a:solidFill>
                <a:schemeClr val="dk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body" idx="1"/>
          </p:nvPr>
        </p:nvSpPr>
        <p:spPr>
          <a:xfrm>
            <a:off x="152400" y="971550"/>
            <a:ext cx="8520600" cy="4284600"/>
          </a:xfrm>
          <a:prstGeom prst="rect">
            <a:avLst/>
          </a:prstGeom>
        </p:spPr>
        <p:txBody>
          <a:bodyPr wrap="square" lIns="91425" tIns="91425" rIns="91425" bIns="91425" anchor="t" anchorCtr="0">
            <a:noAutofit/>
          </a:bodyPr>
          <a:lstStyle/>
          <a:p>
            <a:pPr marL="457200" lvl="0" indent="-342900" algn="l" rtl="0">
              <a:spcBef>
                <a:spcPts val="0"/>
              </a:spcBef>
              <a:spcAft>
                <a:spcPts val="0"/>
              </a:spcAft>
              <a:buClr>
                <a:srgbClr val="000000"/>
              </a:buClr>
              <a:buSzPts val="1800"/>
              <a:buChar char="●"/>
            </a:pPr>
            <a:r>
              <a:rPr lang="en" dirty="0">
                <a:solidFill>
                  <a:srgbClr val="000000"/>
                </a:solidFill>
              </a:rPr>
              <a:t>Example 7. Bob and Michael_s [b4b5] Note 281.</a:t>
            </a:r>
          </a:p>
          <a:p>
            <a:pPr marL="0" lvl="0" indent="0" algn="l" rtl="0">
              <a:spcBef>
                <a:spcPts val="0"/>
              </a:spcBef>
              <a:spcAft>
                <a:spcPts val="0"/>
              </a:spcAft>
              <a:buNone/>
            </a:pPr>
            <a:r>
              <a:rPr lang="en" dirty="0">
                <a:solidFill>
                  <a:srgbClr val="000000"/>
                </a:solidFill>
              </a:rPr>
              <a:t>        Title: A quite nice [note] </a:t>
            </a:r>
          </a:p>
          <a:p>
            <a:pPr marL="0" lvl="0" indent="0" algn="l" rtl="0">
              <a:spcBef>
                <a:spcPts val="0"/>
              </a:spcBef>
              <a:spcAft>
                <a:spcPts val="0"/>
              </a:spcAft>
              <a:buNone/>
            </a:pPr>
            <a:r>
              <a:rPr lang="en" dirty="0">
                <a:solidFill>
                  <a:srgbClr val="000000"/>
                </a:solidFill>
              </a:rPr>
              <a:t>        “This note is ok. There </a:t>
            </a:r>
            <a:r>
              <a:rPr lang="en" dirty="0" smtClean="0">
                <a:solidFill>
                  <a:srgbClr val="000000"/>
                </a:solidFill>
              </a:rPr>
              <a:t>could </a:t>
            </a:r>
            <a:r>
              <a:rPr lang="en" dirty="0">
                <a:solidFill>
                  <a:srgbClr val="000000"/>
                </a:solidFill>
              </a:rPr>
              <a:t>also be a picture too”.</a:t>
            </a:r>
          </a:p>
          <a:p>
            <a:pPr marL="0" lvl="0" indent="0" algn="r" rtl="1">
              <a:spcBef>
                <a:spcPts val="0"/>
              </a:spcBef>
              <a:spcAft>
                <a:spcPts val="0"/>
              </a:spcAft>
              <a:buNone/>
            </a:pPr>
            <a:endParaRPr dirty="0">
              <a:solidFill>
                <a:srgbClr val="000000"/>
              </a:solidFill>
            </a:endParaRPr>
          </a:p>
          <a:p>
            <a:pPr marL="400050" lvl="0" indent="-285750" algn="r" rtl="1">
              <a:spcBef>
                <a:spcPts val="0"/>
              </a:spcBef>
              <a:spcAft>
                <a:spcPts val="0"/>
              </a:spcAft>
              <a:buClr>
                <a:schemeClr val="dk1"/>
              </a:buClr>
              <a:buSzPts val="1800"/>
              <a:buFont typeface="Arial" pitchFamily="34" charset="0"/>
              <a:buChar char="•"/>
            </a:pPr>
            <a:r>
              <a:rPr lang="en" dirty="0" smtClean="0">
                <a:solidFill>
                  <a:schemeClr val="dk1"/>
                </a:solidFill>
              </a:rPr>
              <a:t>يوضح </a:t>
            </a:r>
            <a:r>
              <a:rPr lang="en" dirty="0">
                <a:solidFill>
                  <a:schemeClr val="dk1"/>
                </a:solidFill>
              </a:rPr>
              <a:t>المثال </a:t>
            </a:r>
            <a:r>
              <a:rPr lang="en" dirty="0" smtClean="0">
                <a:solidFill>
                  <a:schemeClr val="dk1"/>
                </a:solidFill>
              </a:rPr>
              <a:t>7 </a:t>
            </a:r>
            <a:r>
              <a:rPr lang="ar-SA" dirty="0" smtClean="0">
                <a:solidFill>
                  <a:schemeClr val="dk1"/>
                </a:solidFill>
              </a:rPr>
              <a:t> </a:t>
            </a:r>
            <a:r>
              <a:rPr lang="en" dirty="0" smtClean="0">
                <a:solidFill>
                  <a:schemeClr val="dk1"/>
                </a:solidFill>
              </a:rPr>
              <a:t>أن </a:t>
            </a:r>
            <a:r>
              <a:rPr lang="en" dirty="0">
                <a:solidFill>
                  <a:schemeClr val="dk1"/>
                </a:solidFill>
              </a:rPr>
              <a:t>الطلاب بوب ومايكل يقولون لزوج الطلاب الآخر أن مذكرتهم هي جيدة دون أن يقولوا </a:t>
            </a:r>
            <a:r>
              <a:rPr lang="en" dirty="0" smtClean="0">
                <a:solidFill>
                  <a:schemeClr val="dk1"/>
                </a:solidFill>
              </a:rPr>
              <a:t>لماذا</a:t>
            </a:r>
            <a:r>
              <a:rPr lang="ar-SA" dirty="0" smtClean="0">
                <a:solidFill>
                  <a:schemeClr val="dk1"/>
                </a:solidFill>
              </a:rPr>
              <a:t>. </a:t>
            </a:r>
            <a:r>
              <a:rPr lang="en" dirty="0" smtClean="0">
                <a:solidFill>
                  <a:schemeClr val="dk1"/>
                </a:solidFill>
              </a:rPr>
              <a:t>ولكي </a:t>
            </a:r>
            <a:r>
              <a:rPr lang="en" dirty="0">
                <a:solidFill>
                  <a:schemeClr val="dk1"/>
                </a:solidFill>
              </a:rPr>
              <a:t>يتم تصنيفها على أنها ما وراء </a:t>
            </a:r>
            <a:r>
              <a:rPr lang="en" dirty="0" smtClean="0">
                <a:solidFill>
                  <a:schemeClr val="dk1"/>
                </a:solidFill>
              </a:rPr>
              <a:t>المعرفة</a:t>
            </a:r>
            <a:r>
              <a:rPr lang="en" dirty="0">
                <a:solidFill>
                  <a:schemeClr val="dk1"/>
                </a:solidFill>
              </a:rPr>
              <a:t>، </a:t>
            </a:r>
            <a:r>
              <a:rPr lang="en" u="sng" dirty="0">
                <a:solidFill>
                  <a:schemeClr val="dk1"/>
                </a:solidFill>
              </a:rPr>
              <a:t>ينبغي أن تكون مذكرة الحاسوب تشير إلى المناقشة الجارية أو أن تقدم أسبابا </a:t>
            </a:r>
            <a:r>
              <a:rPr lang="en" u="sng" dirty="0" smtClean="0">
                <a:solidFill>
                  <a:schemeClr val="dk1"/>
                </a:solidFill>
              </a:rPr>
              <a:t>للحجج</a:t>
            </a:r>
            <a:r>
              <a:rPr lang="ar-SA" u="sng" dirty="0">
                <a:solidFill>
                  <a:schemeClr val="dk1"/>
                </a:solidFill>
              </a:rPr>
              <a:t> </a:t>
            </a:r>
            <a:r>
              <a:rPr lang="ar-SA" u="sng" dirty="0" smtClean="0">
                <a:solidFill>
                  <a:schemeClr val="dk1"/>
                </a:solidFill>
              </a:rPr>
              <a:t>وتشير إلى تنظيم عملياتهم المعرفية.</a:t>
            </a:r>
            <a:endParaRPr dirty="0">
              <a:solidFill>
                <a:srgbClr val="000000"/>
              </a:solidFill>
            </a:endParaRPr>
          </a:p>
        </p:txBody>
      </p:sp>
      <p:sp>
        <p:nvSpPr>
          <p:cNvPr id="2" name="مستطيل 1"/>
          <p:cNvSpPr/>
          <p:nvPr/>
        </p:nvSpPr>
        <p:spPr>
          <a:xfrm>
            <a:off x="3707502" y="209550"/>
            <a:ext cx="2244525" cy="369332"/>
          </a:xfrm>
          <a:prstGeom prst="rect">
            <a:avLst/>
          </a:prstGeom>
        </p:spPr>
        <p:txBody>
          <a:bodyPr wrap="none">
            <a:spAutoFit/>
          </a:bodyPr>
          <a:lstStyle/>
          <a:p>
            <a:r>
              <a:rPr lang="en" sz="1800" b="1" dirty="0">
                <a:solidFill>
                  <a:srgbClr val="000066"/>
                </a:solidFill>
              </a:rPr>
              <a:t>أمثلة من المناقشات الاصلي</a:t>
            </a:r>
            <a:r>
              <a:rPr lang="ar-SA" sz="1800" b="1" dirty="0">
                <a:solidFill>
                  <a:srgbClr val="000066"/>
                </a:solidFill>
              </a:rPr>
              <a:t>ة</a:t>
            </a:r>
            <a:endParaRPr lang="ar-SA" sz="1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body" idx="1"/>
          </p:nvPr>
        </p:nvSpPr>
        <p:spPr>
          <a:xfrm>
            <a:off x="152400" y="971550"/>
            <a:ext cx="8520600" cy="4284600"/>
          </a:xfrm>
          <a:prstGeom prst="rect">
            <a:avLst/>
          </a:prstGeom>
        </p:spPr>
        <p:txBody>
          <a:bodyPr wrap="square" lIns="91425" tIns="91425" rIns="91425" bIns="91425" anchor="t" anchorCtr="0">
            <a:noAutofit/>
          </a:bodyPr>
          <a:lstStyle/>
          <a:p>
            <a:pPr marL="457200" lvl="0" indent="-342900">
              <a:spcAft>
                <a:spcPts val="0"/>
              </a:spcAft>
              <a:buClr>
                <a:srgbClr val="000000"/>
              </a:buClr>
            </a:pPr>
            <a:r>
              <a:rPr lang="en-US" dirty="0">
                <a:solidFill>
                  <a:schemeClr val="tx1"/>
                </a:solidFill>
              </a:rPr>
              <a:t>Example 3. Lisa and </a:t>
            </a:r>
            <a:r>
              <a:rPr lang="en-US" dirty="0" err="1">
                <a:solidFill>
                  <a:schemeClr val="tx1"/>
                </a:solidFill>
              </a:rPr>
              <a:t>Rosa_s</a:t>
            </a:r>
            <a:r>
              <a:rPr lang="en-US" dirty="0">
                <a:solidFill>
                  <a:schemeClr val="tx1"/>
                </a:solidFill>
              </a:rPr>
              <a:t> [g1g2] Note 283</a:t>
            </a:r>
            <a:r>
              <a:rPr lang="en-US" dirty="0" smtClean="0">
                <a:solidFill>
                  <a:schemeClr val="tx1"/>
                </a:solidFill>
              </a:rPr>
              <a:t>.</a:t>
            </a:r>
          </a:p>
          <a:p>
            <a:pPr marL="114300" lvl="0">
              <a:spcAft>
                <a:spcPts val="0"/>
              </a:spcAft>
              <a:buClr>
                <a:srgbClr val="000000"/>
              </a:buClr>
              <a:buNone/>
            </a:pPr>
            <a:r>
              <a:rPr lang="en-US" dirty="0">
                <a:solidFill>
                  <a:schemeClr val="tx1"/>
                </a:solidFill>
              </a:rPr>
              <a:t> </a:t>
            </a:r>
            <a:r>
              <a:rPr lang="en-US" dirty="0" smtClean="0">
                <a:solidFill>
                  <a:schemeClr val="tx1"/>
                </a:solidFill>
              </a:rPr>
              <a:t>     </a:t>
            </a:r>
            <a:r>
              <a:rPr lang="en-US" dirty="0">
                <a:solidFill>
                  <a:schemeClr val="tx1"/>
                </a:solidFill>
              </a:rPr>
              <a:t>Title: there is something strange in your picture. </a:t>
            </a:r>
            <a:endParaRPr lang="en-US" dirty="0" smtClean="0">
              <a:solidFill>
                <a:schemeClr val="tx1"/>
              </a:solidFill>
            </a:endParaRPr>
          </a:p>
          <a:p>
            <a:pPr marL="114300" lvl="0">
              <a:spcAft>
                <a:spcPts val="0"/>
              </a:spcAft>
              <a:buClr>
                <a:srgbClr val="000000"/>
              </a:buClr>
              <a:buNone/>
            </a:pPr>
            <a:r>
              <a:rPr lang="en-US" dirty="0">
                <a:solidFill>
                  <a:schemeClr val="tx1"/>
                </a:solidFill>
              </a:rPr>
              <a:t> </a:t>
            </a:r>
            <a:r>
              <a:rPr lang="en-US" dirty="0" smtClean="0">
                <a:solidFill>
                  <a:schemeClr val="tx1"/>
                </a:solidFill>
              </a:rPr>
              <a:t>     “as a </a:t>
            </a:r>
            <a:r>
              <a:rPr lang="en-US" dirty="0">
                <a:solidFill>
                  <a:schemeClr val="tx1"/>
                </a:solidFill>
              </a:rPr>
              <a:t>matter of fact, that red circle marking the angle of 120 degrees should be inside the figure. Try to think how many degrees the angle </a:t>
            </a:r>
            <a:r>
              <a:rPr lang="en-US" dirty="0" err="1">
                <a:solidFill>
                  <a:schemeClr val="tx1"/>
                </a:solidFill>
              </a:rPr>
              <a:t>you_ve</a:t>
            </a:r>
            <a:r>
              <a:rPr lang="en-US" dirty="0">
                <a:solidFill>
                  <a:schemeClr val="tx1"/>
                </a:solidFill>
              </a:rPr>
              <a:t> marked would be? It might be much more than 120</a:t>
            </a:r>
            <a:r>
              <a:rPr lang="en-US" dirty="0" smtClean="0">
                <a:solidFill>
                  <a:schemeClr val="tx1"/>
                </a:solidFill>
              </a:rPr>
              <a:t>..”</a:t>
            </a:r>
          </a:p>
          <a:p>
            <a:pPr marL="114300" lvl="0">
              <a:spcAft>
                <a:spcPts val="0"/>
              </a:spcAft>
              <a:buClr>
                <a:srgbClr val="000000"/>
              </a:buClr>
              <a:buNone/>
            </a:pPr>
            <a:endParaRPr lang="en-US" dirty="0">
              <a:solidFill>
                <a:schemeClr val="tx1"/>
              </a:solidFill>
            </a:endParaRPr>
          </a:p>
          <a:p>
            <a:pPr marL="114300" lvl="0" algn="r">
              <a:spcAft>
                <a:spcPts val="0"/>
              </a:spcAft>
              <a:buClr>
                <a:srgbClr val="000000"/>
              </a:buClr>
              <a:buNone/>
            </a:pPr>
            <a:r>
              <a:rPr lang="en-US" dirty="0" smtClean="0">
                <a:solidFill>
                  <a:schemeClr val="tx1"/>
                </a:solidFill>
              </a:rPr>
              <a:t>  </a:t>
            </a:r>
            <a:r>
              <a:rPr lang="ar-SA" dirty="0" smtClean="0">
                <a:solidFill>
                  <a:schemeClr val="tx1"/>
                </a:solidFill>
              </a:rPr>
              <a:t> في هذا المثال يقمن المشتركتين بتقييم ورصد مذكرة (أي اجابة) اخرين.</a:t>
            </a:r>
            <a:r>
              <a:rPr lang="en-US" dirty="0" smtClean="0">
                <a:solidFill>
                  <a:schemeClr val="tx1"/>
                </a:solidFill>
              </a:rPr>
              <a:t>- </a:t>
            </a:r>
            <a:endParaRPr dirty="0">
              <a:solidFill>
                <a:schemeClr val="tx1"/>
              </a:solidFill>
            </a:endParaRPr>
          </a:p>
        </p:txBody>
      </p:sp>
      <p:sp>
        <p:nvSpPr>
          <p:cNvPr id="2" name="مستطيل 1"/>
          <p:cNvSpPr/>
          <p:nvPr/>
        </p:nvSpPr>
        <p:spPr>
          <a:xfrm>
            <a:off x="3707502" y="209550"/>
            <a:ext cx="2244525" cy="369332"/>
          </a:xfrm>
          <a:prstGeom prst="rect">
            <a:avLst/>
          </a:prstGeom>
        </p:spPr>
        <p:txBody>
          <a:bodyPr wrap="none">
            <a:spAutoFit/>
          </a:bodyPr>
          <a:lstStyle/>
          <a:p>
            <a:r>
              <a:rPr lang="en" sz="1800" b="1" dirty="0">
                <a:solidFill>
                  <a:srgbClr val="000066"/>
                </a:solidFill>
              </a:rPr>
              <a:t>أمثلة من المناقشات الاصلي</a:t>
            </a:r>
            <a:r>
              <a:rPr lang="ar-SA" sz="1800" b="1" dirty="0">
                <a:solidFill>
                  <a:srgbClr val="000066"/>
                </a:solidFill>
              </a:rPr>
              <a:t>ة</a:t>
            </a:r>
            <a:endParaRPr lang="ar-SA" sz="1800" dirty="0"/>
          </a:p>
        </p:txBody>
      </p:sp>
    </p:spTree>
    <p:extLst>
      <p:ext uri="{BB962C8B-B14F-4D97-AF65-F5344CB8AC3E}">
        <p14:creationId xmlns:p14="http://schemas.microsoft.com/office/powerpoint/2010/main" val="38327246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body" idx="1"/>
          </p:nvPr>
        </p:nvSpPr>
        <p:spPr>
          <a:xfrm>
            <a:off x="152400" y="971550"/>
            <a:ext cx="8520600" cy="4284600"/>
          </a:xfrm>
          <a:prstGeom prst="rect">
            <a:avLst/>
          </a:prstGeom>
        </p:spPr>
        <p:txBody>
          <a:bodyPr wrap="square" lIns="91425" tIns="91425" rIns="91425" bIns="91425" anchor="t" anchorCtr="0">
            <a:noAutofit/>
          </a:bodyPr>
          <a:lstStyle/>
          <a:p>
            <a:pPr marL="457200" lvl="0" indent="-342900">
              <a:spcAft>
                <a:spcPts val="0"/>
              </a:spcAft>
              <a:buClr>
                <a:srgbClr val="000000"/>
              </a:buClr>
            </a:pPr>
            <a:r>
              <a:rPr lang="en-US" dirty="0">
                <a:solidFill>
                  <a:schemeClr val="tx1"/>
                </a:solidFill>
              </a:rPr>
              <a:t>Example 5. Cindy and </a:t>
            </a:r>
            <a:r>
              <a:rPr lang="en-US" dirty="0" err="1">
                <a:solidFill>
                  <a:schemeClr val="tx1"/>
                </a:solidFill>
              </a:rPr>
              <a:t>Carol_s</a:t>
            </a:r>
            <a:r>
              <a:rPr lang="en-US" dirty="0">
                <a:solidFill>
                  <a:schemeClr val="tx1"/>
                </a:solidFill>
              </a:rPr>
              <a:t> [g6g7] Note 333</a:t>
            </a:r>
            <a:r>
              <a:rPr lang="en-US" dirty="0" smtClean="0">
                <a:solidFill>
                  <a:schemeClr val="tx1"/>
                </a:solidFill>
              </a:rPr>
              <a:t>.</a:t>
            </a:r>
          </a:p>
          <a:p>
            <a:pPr marL="114300" lvl="0">
              <a:spcAft>
                <a:spcPts val="0"/>
              </a:spcAft>
              <a:buClr>
                <a:srgbClr val="000000"/>
              </a:buClr>
              <a:buNone/>
            </a:pPr>
            <a:r>
              <a:rPr lang="en-US" dirty="0" smtClean="0">
                <a:solidFill>
                  <a:schemeClr val="tx1"/>
                </a:solidFill>
              </a:rPr>
              <a:t>     </a:t>
            </a:r>
            <a:r>
              <a:rPr lang="en-US" dirty="0">
                <a:solidFill>
                  <a:schemeClr val="tx1"/>
                </a:solidFill>
              </a:rPr>
              <a:t>Title: We changed the </a:t>
            </a:r>
            <a:r>
              <a:rPr lang="en-US" dirty="0" smtClean="0">
                <a:solidFill>
                  <a:schemeClr val="tx1"/>
                </a:solidFill>
              </a:rPr>
              <a:t>example</a:t>
            </a:r>
          </a:p>
          <a:p>
            <a:pPr marL="114300" lvl="0">
              <a:spcAft>
                <a:spcPts val="0"/>
              </a:spcAft>
              <a:buClr>
                <a:srgbClr val="000000"/>
              </a:buClr>
              <a:buNone/>
            </a:pPr>
            <a:r>
              <a:rPr lang="en-US" dirty="0" smtClean="0">
                <a:solidFill>
                  <a:schemeClr val="tx1"/>
                </a:solidFill>
              </a:rPr>
              <a:t>    “We </a:t>
            </a:r>
            <a:r>
              <a:rPr lang="en-US" dirty="0">
                <a:solidFill>
                  <a:schemeClr val="tx1"/>
                </a:solidFill>
              </a:rPr>
              <a:t>changed the example, now it should be correct. Could someone check it</a:t>
            </a:r>
            <a:r>
              <a:rPr lang="en-US" dirty="0" smtClean="0">
                <a:solidFill>
                  <a:schemeClr val="tx1"/>
                </a:solidFill>
              </a:rPr>
              <a:t>?”</a:t>
            </a:r>
            <a:endParaRPr lang="en-US" dirty="0">
              <a:solidFill>
                <a:schemeClr val="tx1"/>
              </a:solidFill>
            </a:endParaRPr>
          </a:p>
          <a:p>
            <a:pPr marL="114300" lvl="0" algn="r">
              <a:spcAft>
                <a:spcPts val="0"/>
              </a:spcAft>
              <a:buClr>
                <a:srgbClr val="000000"/>
              </a:buClr>
              <a:buNone/>
            </a:pPr>
            <a:r>
              <a:rPr lang="en-US" dirty="0" smtClean="0">
                <a:solidFill>
                  <a:schemeClr val="tx1"/>
                </a:solidFill>
              </a:rPr>
              <a:t> </a:t>
            </a:r>
          </a:p>
          <a:p>
            <a:pPr marL="114300" lvl="0" algn="r">
              <a:spcAft>
                <a:spcPts val="0"/>
              </a:spcAft>
              <a:buClr>
                <a:srgbClr val="000000"/>
              </a:buClr>
              <a:buNone/>
            </a:pPr>
            <a:r>
              <a:rPr lang="ar-SA" dirty="0">
                <a:solidFill>
                  <a:schemeClr val="tx1"/>
                </a:solidFill>
              </a:rPr>
              <a:t> </a:t>
            </a:r>
            <a:r>
              <a:rPr lang="ar-SA" dirty="0" smtClean="0">
                <a:solidFill>
                  <a:schemeClr val="tx1"/>
                </a:solidFill>
              </a:rPr>
              <a:t>يقمن المشتركتين بتعديل المذكرة واستشارة الاخرين في حالة وجود خطأ معين.</a:t>
            </a:r>
            <a:r>
              <a:rPr lang="en-US" dirty="0" smtClean="0">
                <a:solidFill>
                  <a:schemeClr val="tx1"/>
                </a:solidFill>
              </a:rPr>
              <a:t>- </a:t>
            </a:r>
            <a:endParaRPr dirty="0">
              <a:solidFill>
                <a:schemeClr val="tx1"/>
              </a:solidFill>
            </a:endParaRPr>
          </a:p>
        </p:txBody>
      </p:sp>
      <p:sp>
        <p:nvSpPr>
          <p:cNvPr id="2" name="مستطيل 1"/>
          <p:cNvSpPr/>
          <p:nvPr/>
        </p:nvSpPr>
        <p:spPr>
          <a:xfrm>
            <a:off x="3707502" y="209550"/>
            <a:ext cx="2244525" cy="369332"/>
          </a:xfrm>
          <a:prstGeom prst="rect">
            <a:avLst/>
          </a:prstGeom>
        </p:spPr>
        <p:txBody>
          <a:bodyPr wrap="none">
            <a:spAutoFit/>
          </a:bodyPr>
          <a:lstStyle/>
          <a:p>
            <a:r>
              <a:rPr lang="en" sz="1800" b="1" dirty="0">
                <a:solidFill>
                  <a:srgbClr val="000066"/>
                </a:solidFill>
              </a:rPr>
              <a:t>أمثلة من المناقشات الاصلي</a:t>
            </a:r>
            <a:r>
              <a:rPr lang="ar-SA" sz="1800" b="1" dirty="0">
                <a:solidFill>
                  <a:srgbClr val="000066"/>
                </a:solidFill>
              </a:rPr>
              <a:t>ة</a:t>
            </a:r>
            <a:endParaRPr lang="ar-SA" sz="1800" dirty="0"/>
          </a:p>
        </p:txBody>
      </p:sp>
    </p:spTree>
    <p:extLst>
      <p:ext uri="{BB962C8B-B14F-4D97-AF65-F5344CB8AC3E}">
        <p14:creationId xmlns:p14="http://schemas.microsoft.com/office/powerpoint/2010/main" val="8479581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body" idx="1"/>
          </p:nvPr>
        </p:nvSpPr>
        <p:spPr>
          <a:xfrm>
            <a:off x="152400" y="971550"/>
            <a:ext cx="8520600" cy="4284600"/>
          </a:xfrm>
          <a:prstGeom prst="rect">
            <a:avLst/>
          </a:prstGeom>
        </p:spPr>
        <p:txBody>
          <a:bodyPr wrap="square" lIns="91425" tIns="91425" rIns="91425" bIns="91425" anchor="t" anchorCtr="0">
            <a:noAutofit/>
          </a:bodyPr>
          <a:lstStyle/>
          <a:p>
            <a:pPr marL="457200" lvl="0" indent="-342900">
              <a:spcAft>
                <a:spcPts val="0"/>
              </a:spcAft>
              <a:buClr>
                <a:srgbClr val="000000"/>
              </a:buClr>
            </a:pPr>
            <a:r>
              <a:rPr lang="en-US" dirty="0">
                <a:solidFill>
                  <a:schemeClr val="tx1"/>
                </a:solidFill>
              </a:rPr>
              <a:t>Example 9. Tina and </a:t>
            </a:r>
            <a:r>
              <a:rPr lang="en-US" dirty="0" err="1">
                <a:solidFill>
                  <a:schemeClr val="tx1"/>
                </a:solidFill>
              </a:rPr>
              <a:t>Helen_s</a:t>
            </a:r>
            <a:r>
              <a:rPr lang="en-US" dirty="0">
                <a:solidFill>
                  <a:schemeClr val="tx1"/>
                </a:solidFill>
              </a:rPr>
              <a:t> [g3g4] Note 274. </a:t>
            </a:r>
            <a:endParaRPr lang="en-US" dirty="0" smtClean="0">
              <a:solidFill>
                <a:schemeClr val="tx1"/>
              </a:solidFill>
            </a:endParaRPr>
          </a:p>
          <a:p>
            <a:pPr marL="114300" lvl="0">
              <a:spcAft>
                <a:spcPts val="0"/>
              </a:spcAft>
              <a:buClr>
                <a:srgbClr val="000000"/>
              </a:buClr>
              <a:buNone/>
            </a:pPr>
            <a:r>
              <a:rPr lang="en-US" dirty="0">
                <a:solidFill>
                  <a:schemeClr val="tx1"/>
                </a:solidFill>
              </a:rPr>
              <a:t> </a:t>
            </a:r>
            <a:r>
              <a:rPr lang="en-US" dirty="0" smtClean="0">
                <a:solidFill>
                  <a:schemeClr val="tx1"/>
                </a:solidFill>
              </a:rPr>
              <a:t>    Title</a:t>
            </a:r>
            <a:r>
              <a:rPr lang="en-US" dirty="0">
                <a:solidFill>
                  <a:schemeClr val="tx1"/>
                </a:solidFill>
              </a:rPr>
              <a:t>: So this is not the real note F </a:t>
            </a:r>
            <a:endParaRPr lang="en-US" dirty="0" smtClean="0">
              <a:solidFill>
                <a:schemeClr val="tx1"/>
              </a:solidFill>
            </a:endParaRPr>
          </a:p>
          <a:p>
            <a:pPr marL="114300" lvl="0">
              <a:spcAft>
                <a:spcPts val="0"/>
              </a:spcAft>
              <a:buClr>
                <a:srgbClr val="000000"/>
              </a:buClr>
              <a:buNone/>
            </a:pPr>
            <a:r>
              <a:rPr lang="en-US" dirty="0">
                <a:solidFill>
                  <a:schemeClr val="tx1"/>
                </a:solidFill>
              </a:rPr>
              <a:t> </a:t>
            </a:r>
            <a:r>
              <a:rPr lang="en-US" dirty="0" smtClean="0">
                <a:solidFill>
                  <a:schemeClr val="tx1"/>
                </a:solidFill>
              </a:rPr>
              <a:t>   “See</a:t>
            </a:r>
            <a:r>
              <a:rPr lang="en-US" dirty="0">
                <a:solidFill>
                  <a:schemeClr val="tx1"/>
                </a:solidFill>
              </a:rPr>
              <a:t>, it was the question we were looking for the answer because we were </a:t>
            </a:r>
            <a:r>
              <a:rPr lang="en-US" dirty="0" smtClean="0">
                <a:solidFill>
                  <a:schemeClr val="tx1"/>
                </a:solidFill>
              </a:rPr>
              <a:t>      note </a:t>
            </a:r>
            <a:r>
              <a:rPr lang="en-US" dirty="0">
                <a:solidFill>
                  <a:schemeClr val="tx1"/>
                </a:solidFill>
              </a:rPr>
              <a:t>sure whether the sum of angles [in a triangle] is 180 </a:t>
            </a:r>
            <a:r>
              <a:rPr lang="en-US" dirty="0" smtClean="0">
                <a:solidFill>
                  <a:schemeClr val="tx1"/>
                </a:solidFill>
              </a:rPr>
              <a:t>degrees”</a:t>
            </a:r>
          </a:p>
          <a:p>
            <a:pPr marL="114300" lvl="0">
              <a:spcAft>
                <a:spcPts val="0"/>
              </a:spcAft>
              <a:buClr>
                <a:srgbClr val="000000"/>
              </a:buClr>
              <a:buNone/>
            </a:pPr>
            <a:endParaRPr lang="en-US" dirty="0" smtClean="0">
              <a:solidFill>
                <a:schemeClr val="tx1"/>
              </a:solidFill>
            </a:endParaRPr>
          </a:p>
          <a:p>
            <a:pPr marL="114300" algn="r">
              <a:spcAft>
                <a:spcPts val="0"/>
              </a:spcAft>
              <a:buClr>
                <a:srgbClr val="000000"/>
              </a:buClr>
              <a:buNone/>
            </a:pPr>
            <a:r>
              <a:rPr lang="ar-SA" dirty="0" smtClean="0">
                <a:solidFill>
                  <a:schemeClr val="tx1"/>
                </a:solidFill>
              </a:rPr>
              <a:t>- يقمن المشتركتين في هذا المثال بدعم </a:t>
            </a:r>
            <a:r>
              <a:rPr lang="ar-SA" dirty="0">
                <a:solidFill>
                  <a:schemeClr val="tx1"/>
                </a:solidFill>
              </a:rPr>
              <a:t>تفكير </a:t>
            </a:r>
            <a:r>
              <a:rPr lang="ar-SA" dirty="0" smtClean="0">
                <a:solidFill>
                  <a:schemeClr val="tx1"/>
                </a:solidFill>
              </a:rPr>
              <a:t>مجموعة اخرى ويحاولن توجيههم من خلال المناقشات الشبكية.</a:t>
            </a:r>
            <a:endParaRPr dirty="0">
              <a:solidFill>
                <a:schemeClr val="tx1"/>
              </a:solidFill>
            </a:endParaRPr>
          </a:p>
        </p:txBody>
      </p:sp>
      <p:sp>
        <p:nvSpPr>
          <p:cNvPr id="2" name="مستطيل 1"/>
          <p:cNvSpPr/>
          <p:nvPr/>
        </p:nvSpPr>
        <p:spPr>
          <a:xfrm>
            <a:off x="3707502" y="209550"/>
            <a:ext cx="2244525" cy="369332"/>
          </a:xfrm>
          <a:prstGeom prst="rect">
            <a:avLst/>
          </a:prstGeom>
        </p:spPr>
        <p:txBody>
          <a:bodyPr wrap="none">
            <a:spAutoFit/>
          </a:bodyPr>
          <a:lstStyle/>
          <a:p>
            <a:r>
              <a:rPr lang="en" sz="1800" b="1" dirty="0">
                <a:solidFill>
                  <a:srgbClr val="000066"/>
                </a:solidFill>
              </a:rPr>
              <a:t>أمثلة من المناقشات الاصلي</a:t>
            </a:r>
            <a:r>
              <a:rPr lang="ar-SA" sz="1800" b="1" dirty="0">
                <a:solidFill>
                  <a:srgbClr val="000066"/>
                </a:solidFill>
              </a:rPr>
              <a:t>ة</a:t>
            </a:r>
            <a:endParaRPr lang="ar-SA" sz="1800" dirty="0"/>
          </a:p>
        </p:txBody>
      </p:sp>
    </p:spTree>
    <p:extLst>
      <p:ext uri="{BB962C8B-B14F-4D97-AF65-F5344CB8AC3E}">
        <p14:creationId xmlns:p14="http://schemas.microsoft.com/office/powerpoint/2010/main" val="1692548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ctrTitle"/>
          </p:nvPr>
        </p:nvSpPr>
        <p:spPr>
          <a:xfrm>
            <a:off x="304800" y="438150"/>
            <a:ext cx="8520600" cy="439750"/>
          </a:xfrm>
          <a:prstGeom prst="rect">
            <a:avLst/>
          </a:prstGeom>
        </p:spPr>
        <p:txBody>
          <a:bodyPr wrap="square" lIns="91425" tIns="91425" rIns="91425" bIns="91425" anchor="b" anchorCtr="0">
            <a:noAutofit/>
          </a:bodyPr>
          <a:lstStyle/>
          <a:p>
            <a:pPr marL="0" lvl="0" indent="-69850" rtl="1">
              <a:lnSpc>
                <a:spcPct val="115000"/>
              </a:lnSpc>
              <a:spcBef>
                <a:spcPts val="0"/>
              </a:spcBef>
              <a:buClr>
                <a:schemeClr val="dk1"/>
              </a:buClr>
              <a:buSzPts val="1100"/>
              <a:buFont typeface="Arial"/>
              <a:buNone/>
            </a:pPr>
            <a:r>
              <a:rPr lang="en" sz="2400" b="1" dirty="0" smtClean="0">
                <a:solidFill>
                  <a:srgbClr val="000066"/>
                </a:solidFill>
              </a:rPr>
              <a:t>الملخ</a:t>
            </a:r>
            <a:r>
              <a:rPr lang="ar-SA" sz="2400" b="1" dirty="0" smtClean="0">
                <a:solidFill>
                  <a:srgbClr val="000066"/>
                </a:solidFill>
              </a:rPr>
              <a:t>ص</a:t>
            </a:r>
            <a:endParaRPr lang="en" sz="2400" b="1" dirty="0">
              <a:solidFill>
                <a:srgbClr val="000066"/>
              </a:solidFill>
            </a:endParaRPr>
          </a:p>
        </p:txBody>
      </p:sp>
      <p:sp>
        <p:nvSpPr>
          <p:cNvPr id="61" name="Shape 61"/>
          <p:cNvSpPr txBox="1">
            <a:spLocks noGrp="1"/>
          </p:cNvSpPr>
          <p:nvPr>
            <p:ph type="subTitle" idx="1"/>
          </p:nvPr>
        </p:nvSpPr>
        <p:spPr>
          <a:xfrm>
            <a:off x="228600" y="666750"/>
            <a:ext cx="8520600" cy="4038600"/>
          </a:xfrm>
          <a:prstGeom prst="rect">
            <a:avLst/>
          </a:prstGeom>
          <a:ln>
            <a:noFill/>
          </a:ln>
        </p:spPr>
        <p:txBody>
          <a:bodyPr wrap="square" lIns="91425" tIns="91425" rIns="91425" bIns="91425" anchor="t" anchorCtr="0">
            <a:noAutofit/>
          </a:bodyPr>
          <a:lstStyle/>
          <a:p>
            <a:pPr marL="0" lvl="0" indent="0" algn="r" rtl="1">
              <a:lnSpc>
                <a:spcPct val="115000"/>
              </a:lnSpc>
              <a:spcBef>
                <a:spcPts val="0"/>
              </a:spcBef>
              <a:buNone/>
            </a:pPr>
            <a:endParaRPr sz="1800" dirty="0">
              <a:solidFill>
                <a:schemeClr val="dk1"/>
              </a:solidFill>
            </a:endParaRPr>
          </a:p>
          <a:p>
            <a:pPr marL="457200" lvl="0" indent="-342900" algn="r" rtl="1">
              <a:lnSpc>
                <a:spcPct val="115000"/>
              </a:lnSpc>
              <a:spcBef>
                <a:spcPts val="0"/>
              </a:spcBef>
              <a:buClr>
                <a:srgbClr val="000000"/>
              </a:buClr>
              <a:buSzPts val="1800"/>
              <a:buChar char="●"/>
            </a:pPr>
            <a:r>
              <a:rPr lang="en" sz="1800" b="1" dirty="0">
                <a:solidFill>
                  <a:srgbClr val="000000"/>
                </a:solidFill>
              </a:rPr>
              <a:t>الهدف</a:t>
            </a:r>
            <a:r>
              <a:rPr lang="en" sz="1800" dirty="0">
                <a:solidFill>
                  <a:srgbClr val="000000"/>
                </a:solidFill>
              </a:rPr>
              <a:t> من هذه الدراسة هو دراسة ما وراء المعرفة في إطار تعاوني تدعمه التكنولوجيا الشبكية في الفصول الدراسية في المدارس </a:t>
            </a:r>
            <a:r>
              <a:rPr lang="en" sz="1800" dirty="0" smtClean="0">
                <a:solidFill>
                  <a:srgbClr val="000000"/>
                </a:solidFill>
              </a:rPr>
              <a:t>الثانوية- </a:t>
            </a:r>
            <a:r>
              <a:rPr lang="ar-SA" sz="1800" dirty="0" smtClean="0">
                <a:solidFill>
                  <a:srgbClr val="000000"/>
                </a:solidFill>
              </a:rPr>
              <a:t> </a:t>
            </a:r>
            <a:r>
              <a:rPr lang="en" sz="1800" dirty="0" smtClean="0">
                <a:solidFill>
                  <a:srgbClr val="000000"/>
                </a:solidFill>
              </a:rPr>
              <a:t>التفاعل </a:t>
            </a:r>
            <a:r>
              <a:rPr lang="en" sz="1800" dirty="0">
                <a:solidFill>
                  <a:srgbClr val="000000"/>
                </a:solidFill>
              </a:rPr>
              <a:t>الشبكي في حل المشاكل الرياضية في الهندسة.</a:t>
            </a:r>
          </a:p>
          <a:p>
            <a:pPr marL="0" lvl="0" indent="0" algn="r" rtl="1">
              <a:lnSpc>
                <a:spcPct val="115000"/>
              </a:lnSpc>
              <a:spcBef>
                <a:spcPts val="0"/>
              </a:spcBef>
              <a:buNone/>
            </a:pPr>
            <a:endParaRPr sz="1800" dirty="0">
              <a:solidFill>
                <a:schemeClr val="dk1"/>
              </a:solidFill>
            </a:endParaRPr>
          </a:p>
          <a:p>
            <a:pPr marL="457200" lvl="0" indent="-342900" algn="r" rtl="1">
              <a:lnSpc>
                <a:spcPct val="115000"/>
              </a:lnSpc>
              <a:spcBef>
                <a:spcPts val="0"/>
              </a:spcBef>
              <a:buClr>
                <a:schemeClr val="dk1"/>
              </a:buClr>
              <a:buSzPts val="1800"/>
              <a:buChar char="●"/>
            </a:pPr>
            <a:r>
              <a:rPr lang="en" sz="1800" b="1" dirty="0">
                <a:solidFill>
                  <a:schemeClr val="dk1"/>
                </a:solidFill>
              </a:rPr>
              <a:t>عينة الدراسة</a:t>
            </a:r>
            <a:r>
              <a:rPr lang="en" sz="1800" dirty="0">
                <a:solidFill>
                  <a:schemeClr val="dk1"/>
                </a:solidFill>
              </a:rPr>
              <a:t> هي طلاب المدارس الثانوية الفنلندية البالغين من العمر 13 عاما والبالغ عددهم 16 طالب.</a:t>
            </a:r>
          </a:p>
          <a:p>
            <a:pPr marL="0" lvl="0" indent="0" algn="r" rtl="1">
              <a:lnSpc>
                <a:spcPct val="115000"/>
              </a:lnSpc>
              <a:spcBef>
                <a:spcPts val="0"/>
              </a:spcBef>
              <a:buNone/>
            </a:pPr>
            <a:endParaRPr sz="1800" dirty="0">
              <a:solidFill>
                <a:schemeClr val="dk1"/>
              </a:solidFill>
            </a:endParaRPr>
          </a:p>
          <a:p>
            <a:pPr marL="457200" lvl="0" indent="-342900" algn="r" rtl="1">
              <a:lnSpc>
                <a:spcPct val="115000"/>
              </a:lnSpc>
              <a:buClr>
                <a:schemeClr val="dk1"/>
              </a:buClr>
              <a:buSzPts val="1800"/>
              <a:buChar char="●"/>
            </a:pPr>
            <a:r>
              <a:rPr lang="en" sz="1800" dirty="0">
                <a:solidFill>
                  <a:schemeClr val="dk1"/>
                </a:solidFill>
              </a:rPr>
              <a:t> تم استخدام بيئة </a:t>
            </a:r>
            <a:r>
              <a:rPr lang="ar-SA" sz="1800" dirty="0" smtClean="0">
                <a:solidFill>
                  <a:schemeClr val="dk1"/>
                </a:solidFill>
              </a:rPr>
              <a:t>«</a:t>
            </a:r>
            <a:r>
              <a:rPr lang="en" sz="1800" dirty="0" smtClean="0">
                <a:solidFill>
                  <a:schemeClr val="dk1"/>
                </a:solidFill>
              </a:rPr>
              <a:t>منتدى المعرفة</a:t>
            </a:r>
            <a:r>
              <a:rPr lang="ar-SA" sz="1800" smtClean="0">
                <a:solidFill>
                  <a:schemeClr val="dk1"/>
                </a:solidFill>
              </a:rPr>
              <a:t> - </a:t>
            </a:r>
            <a:r>
              <a:rPr lang="en" sz="1800" dirty="0">
                <a:solidFill>
                  <a:schemeClr val="dk1"/>
                </a:solidFill>
              </a:rPr>
              <a:t>Knowledge </a:t>
            </a:r>
            <a:r>
              <a:rPr lang="en" sz="1800" dirty="0" smtClean="0">
                <a:solidFill>
                  <a:schemeClr val="dk1"/>
                </a:solidFill>
              </a:rPr>
              <a:t>Forum</a:t>
            </a:r>
            <a:r>
              <a:rPr lang="ar-SA" sz="1800" dirty="0" smtClean="0">
                <a:solidFill>
                  <a:schemeClr val="dk1"/>
                </a:solidFill>
              </a:rPr>
              <a:t>»</a:t>
            </a:r>
            <a:r>
              <a:rPr lang="en" sz="1800" dirty="0" smtClean="0">
                <a:solidFill>
                  <a:schemeClr val="dk1"/>
                </a:solidFill>
              </a:rPr>
              <a:t>  </a:t>
            </a:r>
            <a:r>
              <a:rPr lang="en" sz="1800" dirty="0">
                <a:solidFill>
                  <a:schemeClr val="dk1"/>
                </a:solidFill>
              </a:rPr>
              <a:t>لدعم مهمة حل مشكلة أزواج الطلاب </a:t>
            </a:r>
            <a:r>
              <a:rPr lang="ar-SA" sz="1800" dirty="0" smtClean="0">
                <a:solidFill>
                  <a:schemeClr val="dk1"/>
                </a:solidFill>
              </a:rPr>
              <a:t>ب</a:t>
            </a:r>
            <a:r>
              <a:rPr lang="en" sz="1800" dirty="0" smtClean="0">
                <a:solidFill>
                  <a:schemeClr val="dk1"/>
                </a:solidFill>
              </a:rPr>
              <a:t>موضوع </a:t>
            </a:r>
            <a:r>
              <a:rPr lang="en" sz="1800" dirty="0">
                <a:solidFill>
                  <a:schemeClr val="dk1"/>
                </a:solidFill>
              </a:rPr>
              <a:t>المضلعات في دورة هندسة وذلك  </a:t>
            </a:r>
            <a:r>
              <a:rPr lang="en" sz="1800" u="sng" dirty="0">
                <a:solidFill>
                  <a:schemeClr val="dk1"/>
                </a:solidFill>
              </a:rPr>
              <a:t>لفحص ما وراء المعرفة في سياق اجتماعي في المناقشات الشبكية، تم فحص ملامح وأنماط التفاعل الشبكي، </a:t>
            </a:r>
            <a:r>
              <a:rPr lang="ar-SA" sz="1800" u="sng" dirty="0" smtClean="0">
                <a:solidFill>
                  <a:schemeClr val="dk1"/>
                </a:solidFill>
              </a:rPr>
              <a:t>و</a:t>
            </a:r>
            <a:r>
              <a:rPr lang="en" sz="1800" u="sng" dirty="0" smtClean="0">
                <a:solidFill>
                  <a:schemeClr val="dk1"/>
                </a:solidFill>
              </a:rPr>
              <a:t>محتوى </a:t>
            </a:r>
            <a:r>
              <a:rPr lang="en" sz="1800" u="sng" dirty="0">
                <a:solidFill>
                  <a:schemeClr val="dk1"/>
                </a:solidFill>
              </a:rPr>
              <a:t>ما وراء المعرفي من ملاحظات </a:t>
            </a:r>
            <a:r>
              <a:rPr lang="en" sz="1800" u="sng" dirty="0" smtClean="0">
                <a:solidFill>
                  <a:schemeClr val="dk1"/>
                </a:solidFill>
              </a:rPr>
              <a:t>الكمبيوتر.</a:t>
            </a:r>
            <a:r>
              <a:rPr lang="ar-SA" sz="1800" u="sng" dirty="0" smtClean="0">
                <a:solidFill>
                  <a:schemeClr val="dk1"/>
                </a:solidFill>
              </a:rPr>
              <a:t> </a:t>
            </a:r>
            <a:endParaRPr u="sng"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Shape 148"/>
          <p:cNvSpPr txBox="1">
            <a:spLocks noGrp="1"/>
          </p:cNvSpPr>
          <p:nvPr>
            <p:ph type="body" idx="1"/>
          </p:nvPr>
        </p:nvSpPr>
        <p:spPr>
          <a:xfrm>
            <a:off x="311700" y="464475"/>
            <a:ext cx="8520600" cy="4104300"/>
          </a:xfrm>
          <a:prstGeom prst="rect">
            <a:avLst/>
          </a:prstGeom>
        </p:spPr>
        <p:txBody>
          <a:bodyPr wrap="square" lIns="91425" tIns="91425" rIns="91425" bIns="91425" anchor="t" anchorCtr="0">
            <a:noAutofit/>
          </a:bodyPr>
          <a:lstStyle/>
          <a:p>
            <a:pPr marL="114300" lvl="0" algn="r" rtl="1">
              <a:spcBef>
                <a:spcPts val="0"/>
              </a:spcBef>
              <a:spcAft>
                <a:spcPts val="0"/>
              </a:spcAft>
              <a:buClr>
                <a:schemeClr val="dk1"/>
              </a:buClr>
              <a:buSzPts val="1800"/>
              <a:buNone/>
            </a:pPr>
            <a:r>
              <a:rPr lang="ar-SA" b="1" dirty="0" smtClean="0">
                <a:solidFill>
                  <a:srgbClr val="000066"/>
                </a:solidFill>
              </a:rPr>
              <a:t>                                     </a:t>
            </a:r>
            <a:r>
              <a:rPr lang="ar-SA" sz="2000" b="1" dirty="0" smtClean="0">
                <a:solidFill>
                  <a:srgbClr val="000066"/>
                </a:solidFill>
              </a:rPr>
              <a:t>ال</a:t>
            </a:r>
            <a:r>
              <a:rPr lang="en" sz="2000" b="1" dirty="0" smtClean="0">
                <a:solidFill>
                  <a:srgbClr val="000066"/>
                </a:solidFill>
              </a:rPr>
              <a:t>مجموعات </a:t>
            </a:r>
            <a:r>
              <a:rPr lang="ar-SA" sz="2000" b="1" dirty="0" smtClean="0">
                <a:solidFill>
                  <a:srgbClr val="000066"/>
                </a:solidFill>
              </a:rPr>
              <a:t>ال</a:t>
            </a:r>
            <a:r>
              <a:rPr lang="en" sz="2000" b="1" dirty="0" smtClean="0">
                <a:solidFill>
                  <a:srgbClr val="000066"/>
                </a:solidFill>
              </a:rPr>
              <a:t>فرعية </a:t>
            </a:r>
            <a:r>
              <a:rPr lang="ar-SA" sz="2000" b="1" dirty="0" smtClean="0">
                <a:solidFill>
                  <a:srgbClr val="000066"/>
                </a:solidFill>
              </a:rPr>
              <a:t>في النشاط المعرفي</a:t>
            </a:r>
            <a:endParaRPr lang="en" sz="2000" b="1" dirty="0">
              <a:solidFill>
                <a:srgbClr val="000066"/>
              </a:solidFill>
            </a:endParaRPr>
          </a:p>
          <a:p>
            <a:pPr marL="0" lvl="0" indent="0" algn="r" rtl="1">
              <a:spcBef>
                <a:spcPts val="0"/>
              </a:spcBef>
              <a:spcAft>
                <a:spcPts val="0"/>
              </a:spcAft>
              <a:buNone/>
            </a:pPr>
            <a:endParaRPr lang="ar-SA" dirty="0">
              <a:solidFill>
                <a:schemeClr val="tx1"/>
              </a:solidFill>
            </a:endParaRPr>
          </a:p>
          <a:p>
            <a:pPr lvl="0" algn="r" rtl="1">
              <a:spcBef>
                <a:spcPts val="0"/>
              </a:spcBef>
              <a:spcAft>
                <a:spcPts val="0"/>
              </a:spcAft>
              <a:buNone/>
            </a:pPr>
            <a:r>
              <a:rPr lang="ar-SA" dirty="0" smtClean="0">
                <a:solidFill>
                  <a:schemeClr val="tx1"/>
                </a:solidFill>
              </a:rPr>
              <a:t>1. </a:t>
            </a:r>
            <a:r>
              <a:rPr lang="en" dirty="0" smtClean="0">
                <a:solidFill>
                  <a:schemeClr val="tx1"/>
                </a:solidFill>
              </a:rPr>
              <a:t>أز</a:t>
            </a:r>
            <a:r>
              <a:rPr lang="en" dirty="0" smtClean="0">
                <a:solidFill>
                  <a:schemeClr val="dk1"/>
                </a:solidFill>
              </a:rPr>
              <a:t>واج </a:t>
            </a:r>
            <a:r>
              <a:rPr lang="en" dirty="0">
                <a:solidFill>
                  <a:schemeClr val="dk1"/>
                </a:solidFill>
              </a:rPr>
              <a:t>الطلاب الذين كانوا يرسلون رسائل ما وراء </a:t>
            </a:r>
            <a:r>
              <a:rPr lang="en" dirty="0" smtClean="0">
                <a:solidFill>
                  <a:schemeClr val="dk1"/>
                </a:solidFill>
              </a:rPr>
              <a:t>معر</a:t>
            </a:r>
            <a:r>
              <a:rPr lang="ar-SA" dirty="0" smtClean="0">
                <a:solidFill>
                  <a:schemeClr val="dk1"/>
                </a:solidFill>
              </a:rPr>
              <a:t>في</a:t>
            </a:r>
            <a:r>
              <a:rPr lang="en" dirty="0" smtClean="0">
                <a:solidFill>
                  <a:schemeClr val="dk1"/>
                </a:solidFill>
              </a:rPr>
              <a:t>ة </a:t>
            </a:r>
            <a:r>
              <a:rPr lang="en" dirty="0">
                <a:solidFill>
                  <a:schemeClr val="dk1"/>
                </a:solidFill>
              </a:rPr>
              <a:t>إلى </a:t>
            </a:r>
            <a:r>
              <a:rPr lang="en" dirty="0" smtClean="0">
                <a:solidFill>
                  <a:schemeClr val="dk1"/>
                </a:solidFill>
              </a:rPr>
              <a:t>المناقشة</a:t>
            </a:r>
            <a:r>
              <a:rPr lang="ar-SA" dirty="0" smtClean="0">
                <a:solidFill>
                  <a:schemeClr val="dk1"/>
                </a:solidFill>
              </a:rPr>
              <a:t>.</a:t>
            </a:r>
          </a:p>
          <a:p>
            <a:pPr lvl="0" algn="r" rtl="1">
              <a:spcBef>
                <a:spcPts val="0"/>
              </a:spcBef>
              <a:spcAft>
                <a:spcPts val="0"/>
              </a:spcAft>
              <a:buNone/>
            </a:pPr>
            <a:endParaRPr dirty="0">
              <a:solidFill>
                <a:schemeClr val="dk1"/>
              </a:solidFill>
            </a:endParaRPr>
          </a:p>
          <a:p>
            <a:pPr marL="0" lvl="0" indent="0" algn="r" rtl="1">
              <a:spcBef>
                <a:spcPts val="0"/>
              </a:spcBef>
              <a:spcAft>
                <a:spcPts val="0"/>
              </a:spcAft>
              <a:buNone/>
            </a:pPr>
            <a:r>
              <a:rPr lang="ar-SA" dirty="0" smtClean="0">
                <a:solidFill>
                  <a:schemeClr val="dk1"/>
                </a:solidFill>
              </a:rPr>
              <a:t>2. </a:t>
            </a:r>
            <a:r>
              <a:rPr lang="en" dirty="0" smtClean="0">
                <a:solidFill>
                  <a:schemeClr val="dk1"/>
                </a:solidFill>
              </a:rPr>
              <a:t>المعلم </a:t>
            </a:r>
            <a:r>
              <a:rPr lang="en" dirty="0">
                <a:solidFill>
                  <a:schemeClr val="dk1"/>
                </a:solidFill>
              </a:rPr>
              <a:t>الذي كان مسؤولا </a:t>
            </a:r>
            <a:r>
              <a:rPr lang="en" dirty="0" smtClean="0">
                <a:solidFill>
                  <a:schemeClr val="tx1"/>
                </a:solidFill>
              </a:rPr>
              <a:t>عن تسوية الخلاف</a:t>
            </a:r>
            <a:r>
              <a:rPr lang="ar-SA" dirty="0" smtClean="0">
                <a:solidFill>
                  <a:schemeClr val="tx1"/>
                </a:solidFill>
              </a:rPr>
              <a:t> في</a:t>
            </a:r>
            <a:r>
              <a:rPr lang="en" dirty="0" smtClean="0">
                <a:solidFill>
                  <a:schemeClr val="tx1"/>
                </a:solidFill>
              </a:rPr>
              <a:t> </a:t>
            </a:r>
            <a:r>
              <a:rPr lang="en" dirty="0" smtClean="0">
                <a:solidFill>
                  <a:srgbClr val="000000"/>
                </a:solidFill>
              </a:rPr>
              <a:t>العملية </a:t>
            </a:r>
            <a:r>
              <a:rPr lang="en" dirty="0">
                <a:solidFill>
                  <a:srgbClr val="000000"/>
                </a:solidFill>
              </a:rPr>
              <a:t>المعرفية بين المشاركين</a:t>
            </a:r>
            <a:r>
              <a:rPr lang="en" dirty="0" smtClean="0">
                <a:solidFill>
                  <a:srgbClr val="000000"/>
                </a:solidFill>
              </a:rPr>
              <a:t>.</a:t>
            </a:r>
            <a:endParaRPr lang="en" dirty="0">
              <a:solidFill>
                <a:srgbClr val="000000"/>
              </a:solidFill>
            </a:endParaRPr>
          </a:p>
          <a:p>
            <a:pPr marL="0" lvl="0" indent="0" algn="r" rtl="1">
              <a:spcBef>
                <a:spcPts val="0"/>
              </a:spcBef>
              <a:spcAft>
                <a:spcPts val="0"/>
              </a:spcAft>
              <a:buNone/>
            </a:pPr>
            <a:endParaRPr dirty="0">
              <a:solidFill>
                <a:schemeClr val="dk1"/>
              </a:solidFill>
            </a:endParaRPr>
          </a:p>
          <a:p>
            <a:pPr marL="0" lvl="0" indent="0" algn="r" rtl="1">
              <a:spcBef>
                <a:spcPts val="0"/>
              </a:spcBef>
              <a:spcAft>
                <a:spcPts val="0"/>
              </a:spcAft>
              <a:buNone/>
            </a:pPr>
            <a:r>
              <a:rPr lang="ar-SA" dirty="0" smtClean="0">
                <a:solidFill>
                  <a:schemeClr val="dk1"/>
                </a:solidFill>
              </a:rPr>
              <a:t>3. </a:t>
            </a:r>
            <a:r>
              <a:rPr lang="en" dirty="0" smtClean="0">
                <a:solidFill>
                  <a:schemeClr val="dk1"/>
                </a:solidFill>
              </a:rPr>
              <a:t>مجموعة </a:t>
            </a:r>
            <a:r>
              <a:rPr lang="en" dirty="0">
                <a:solidFill>
                  <a:schemeClr val="dk1"/>
                </a:solidFill>
              </a:rPr>
              <a:t>من أزواج الطلاب الذين رصدوا وقييموا تفكيرهم ودعموا أقرانهم في حل المشاكل.</a:t>
            </a:r>
          </a:p>
          <a:p>
            <a:pPr marL="0" lvl="0" indent="0">
              <a:spcBef>
                <a:spcPts val="0"/>
              </a:spcBef>
              <a:buNone/>
            </a:pPr>
            <a:endParaRP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type="title"/>
          </p:nvPr>
        </p:nvSpPr>
        <p:spPr>
          <a:xfrm>
            <a:off x="228600" y="590550"/>
            <a:ext cx="8520600" cy="572700"/>
          </a:xfrm>
          <a:prstGeom prst="rect">
            <a:avLst/>
          </a:prstGeom>
        </p:spPr>
        <p:txBody>
          <a:bodyPr wrap="square" lIns="91425" tIns="91425" rIns="91425" bIns="91425" anchor="t" anchorCtr="0">
            <a:noAutofit/>
          </a:bodyPr>
          <a:lstStyle/>
          <a:p>
            <a:pPr marL="0" lvl="0" indent="0" algn="r" rtl="1">
              <a:spcBef>
                <a:spcPts val="0"/>
              </a:spcBef>
              <a:buNone/>
            </a:pPr>
            <a:r>
              <a:rPr lang="ar-SA" sz="1800" b="1" dirty="0" smtClean="0"/>
              <a:t>                                                     </a:t>
            </a:r>
            <a:r>
              <a:rPr lang="en" sz="2000" b="1" dirty="0" smtClean="0">
                <a:solidFill>
                  <a:srgbClr val="000066"/>
                </a:solidFill>
              </a:rPr>
              <a:t>النتائ</a:t>
            </a:r>
            <a:r>
              <a:rPr lang="ar-SA" sz="2000" b="1" dirty="0" smtClean="0">
                <a:solidFill>
                  <a:srgbClr val="000066"/>
                </a:solidFill>
              </a:rPr>
              <a:t>ج</a:t>
            </a:r>
            <a:r>
              <a:rPr lang="en" sz="2000" b="1" dirty="0" smtClean="0">
                <a:solidFill>
                  <a:srgbClr val="000066"/>
                </a:solidFill>
              </a:rPr>
              <a:t>- </a:t>
            </a:r>
            <a:r>
              <a:rPr lang="ar-SA" sz="2000" b="1" dirty="0" smtClean="0">
                <a:solidFill>
                  <a:srgbClr val="000066"/>
                </a:solidFill>
              </a:rPr>
              <a:t> </a:t>
            </a:r>
            <a:r>
              <a:rPr lang="en" sz="2000" b="1" dirty="0" smtClean="0">
                <a:solidFill>
                  <a:srgbClr val="000066"/>
                </a:solidFill>
              </a:rPr>
              <a:t>النقاش</a:t>
            </a:r>
            <a:endParaRPr lang="en" sz="2000" b="1" dirty="0">
              <a:solidFill>
                <a:srgbClr val="000066"/>
              </a:solidFill>
            </a:endParaRPr>
          </a:p>
        </p:txBody>
      </p:sp>
      <p:sp>
        <p:nvSpPr>
          <p:cNvPr id="143" name="Shape 143"/>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457200" lvl="0" indent="-342900" algn="r" rtl="1">
              <a:spcAft>
                <a:spcPts val="0"/>
              </a:spcAft>
              <a:buClr>
                <a:schemeClr val="dk1"/>
              </a:buClr>
            </a:pPr>
            <a:r>
              <a:rPr lang="en" dirty="0">
                <a:solidFill>
                  <a:schemeClr val="dk1"/>
                </a:solidFill>
              </a:rPr>
              <a:t>نتائج هذه الدراسة </a:t>
            </a:r>
            <a:r>
              <a:rPr lang="en" dirty="0" smtClean="0">
                <a:solidFill>
                  <a:schemeClr val="dk1"/>
                </a:solidFill>
              </a:rPr>
              <a:t>تبين</a:t>
            </a:r>
            <a:r>
              <a:rPr lang="ar-SA" dirty="0" smtClean="0">
                <a:solidFill>
                  <a:schemeClr val="dk1"/>
                </a:solidFill>
              </a:rPr>
              <a:t> أن </a:t>
            </a:r>
            <a:r>
              <a:rPr lang="en" dirty="0" smtClean="0">
                <a:solidFill>
                  <a:schemeClr val="dk1"/>
                </a:solidFill>
              </a:rPr>
              <a:t>في </a:t>
            </a:r>
            <a:r>
              <a:rPr lang="en" dirty="0">
                <a:solidFill>
                  <a:schemeClr val="dk1"/>
                </a:solidFill>
              </a:rPr>
              <a:t>التعلم التعاوني </a:t>
            </a:r>
            <a:r>
              <a:rPr lang="en" dirty="0" smtClean="0">
                <a:solidFill>
                  <a:schemeClr val="dk1"/>
                </a:solidFill>
              </a:rPr>
              <a:t>المدعوم بال</a:t>
            </a:r>
            <a:r>
              <a:rPr lang="ar-SA" dirty="0" smtClean="0">
                <a:solidFill>
                  <a:schemeClr val="dk1"/>
                </a:solidFill>
              </a:rPr>
              <a:t>حاسوب</a:t>
            </a:r>
            <a:r>
              <a:rPr lang="en" dirty="0" smtClean="0">
                <a:solidFill>
                  <a:schemeClr val="dk1"/>
                </a:solidFill>
              </a:rPr>
              <a:t> </a:t>
            </a:r>
            <a:r>
              <a:rPr lang="en" dirty="0">
                <a:solidFill>
                  <a:schemeClr val="dk1"/>
                </a:solidFill>
              </a:rPr>
              <a:t>في حل المشكلة </a:t>
            </a:r>
            <a:r>
              <a:rPr lang="en" dirty="0" smtClean="0">
                <a:solidFill>
                  <a:schemeClr val="dk1"/>
                </a:solidFill>
              </a:rPr>
              <a:t>المشتركة</a:t>
            </a:r>
            <a:r>
              <a:rPr lang="ar-SA" dirty="0">
                <a:solidFill>
                  <a:schemeClr val="dk1"/>
                </a:solidFill>
              </a:rPr>
              <a:t> </a:t>
            </a:r>
            <a:r>
              <a:rPr lang="ar-SA" dirty="0" smtClean="0">
                <a:solidFill>
                  <a:schemeClr val="dk1"/>
                </a:solidFill>
              </a:rPr>
              <a:t>يجعل تفكير الطلاب </a:t>
            </a:r>
            <a:r>
              <a:rPr lang="en" dirty="0" smtClean="0">
                <a:solidFill>
                  <a:schemeClr val="dk1"/>
                </a:solidFill>
              </a:rPr>
              <a:t>ما </a:t>
            </a:r>
            <a:r>
              <a:rPr lang="en" dirty="0">
                <a:solidFill>
                  <a:schemeClr val="dk1"/>
                </a:solidFill>
              </a:rPr>
              <a:t>وراء المعرفي </a:t>
            </a:r>
            <a:r>
              <a:rPr lang="en" dirty="0" smtClean="0">
                <a:solidFill>
                  <a:schemeClr val="dk1"/>
                </a:solidFill>
              </a:rPr>
              <a:t>مرئيvisible </a:t>
            </a:r>
            <a:r>
              <a:rPr lang="ar-SA" dirty="0">
                <a:solidFill>
                  <a:schemeClr val="dk1"/>
                </a:solidFill>
              </a:rPr>
              <a:t> </a:t>
            </a:r>
            <a:r>
              <a:rPr lang="ar-SA" dirty="0" smtClean="0">
                <a:solidFill>
                  <a:schemeClr val="dk1"/>
                </a:solidFill>
              </a:rPr>
              <a:t>و</a:t>
            </a:r>
            <a:r>
              <a:rPr lang="en" dirty="0" smtClean="0">
                <a:solidFill>
                  <a:schemeClr val="dk1"/>
                </a:solidFill>
              </a:rPr>
              <a:t>خاصة </a:t>
            </a:r>
            <a:r>
              <a:rPr lang="en" dirty="0">
                <a:solidFill>
                  <a:schemeClr val="dk1"/>
                </a:solidFill>
              </a:rPr>
              <a:t>في التفاعل المتبادل مع </a:t>
            </a:r>
            <a:r>
              <a:rPr lang="en" dirty="0" smtClean="0">
                <a:solidFill>
                  <a:schemeClr val="dk1"/>
                </a:solidFill>
              </a:rPr>
              <a:t>أقرانهم</a:t>
            </a:r>
            <a:r>
              <a:rPr lang="ar-SA" dirty="0" smtClean="0">
                <a:solidFill>
                  <a:schemeClr val="dk1"/>
                </a:solidFill>
              </a:rPr>
              <a:t>.</a:t>
            </a:r>
          </a:p>
          <a:p>
            <a:pPr marL="457200" lvl="0" indent="-342900" algn="r" rtl="1">
              <a:spcBef>
                <a:spcPts val="0"/>
              </a:spcBef>
              <a:spcAft>
                <a:spcPts val="0"/>
              </a:spcAft>
              <a:buClr>
                <a:schemeClr val="dk1"/>
              </a:buClr>
              <a:buSzPts val="1800"/>
              <a:buChar char="●"/>
            </a:pPr>
            <a:endParaRPr lang="ar-SA" dirty="0">
              <a:solidFill>
                <a:schemeClr val="dk1"/>
              </a:solidFill>
            </a:endParaRPr>
          </a:p>
          <a:p>
            <a:pPr marL="457200" lvl="0" indent="-342900" algn="r" rtl="1">
              <a:spcBef>
                <a:spcPts val="0"/>
              </a:spcBef>
              <a:spcAft>
                <a:spcPts val="0"/>
              </a:spcAft>
              <a:buClr>
                <a:schemeClr val="dk1"/>
              </a:buClr>
              <a:buSzPts val="1800"/>
              <a:buChar char="●"/>
            </a:pPr>
            <a:r>
              <a:rPr lang="en" dirty="0" smtClean="0">
                <a:solidFill>
                  <a:schemeClr val="dk1"/>
                </a:solidFill>
              </a:rPr>
              <a:t>يواجه </a:t>
            </a:r>
            <a:r>
              <a:rPr lang="en" dirty="0">
                <a:solidFill>
                  <a:schemeClr val="dk1"/>
                </a:solidFill>
              </a:rPr>
              <a:t>الطلاب حالة التعلم حيث يطلب منهم</a:t>
            </a:r>
            <a:r>
              <a:rPr lang="en" u="sng" dirty="0">
                <a:solidFill>
                  <a:schemeClr val="dk1"/>
                </a:solidFill>
              </a:rPr>
              <a:t> مقارنة طريقة تفكيرهم الخاصة وتفكير أقرانهم، الأمر الذي يتطلب استخدام معرفة ما وراء المعرفة وتنظيم العمليات </a:t>
            </a:r>
            <a:r>
              <a:rPr lang="en" u="sng" dirty="0" smtClean="0">
                <a:solidFill>
                  <a:schemeClr val="dk1"/>
                </a:solidFill>
              </a:rPr>
              <a:t>المعرفية.</a:t>
            </a:r>
            <a:endParaRPr lang="ar-SA" u="sng" dirty="0" smtClean="0">
              <a:solidFill>
                <a:schemeClr val="dk1"/>
              </a:solidFill>
            </a:endParaRPr>
          </a:p>
          <a:p>
            <a:pPr marL="114300" lvl="0" algn="r" rtl="1">
              <a:spcBef>
                <a:spcPts val="0"/>
              </a:spcBef>
              <a:spcAft>
                <a:spcPts val="0"/>
              </a:spcAft>
              <a:buClr>
                <a:schemeClr val="dk1"/>
              </a:buClr>
              <a:buSzPts val="1800"/>
              <a:buNone/>
            </a:pPr>
            <a:endParaRPr dirty="0">
              <a:solidFill>
                <a:schemeClr val="dk1"/>
              </a:solidFill>
            </a:endParaRPr>
          </a:p>
          <a:p>
            <a:pPr marL="457200" lvl="0" indent="-342900" algn="r" rtl="1">
              <a:spcBef>
                <a:spcPts val="0"/>
              </a:spcBef>
              <a:spcAft>
                <a:spcPts val="0"/>
              </a:spcAft>
              <a:buClr>
                <a:srgbClr val="000000"/>
              </a:buClr>
              <a:buSzPts val="1800"/>
              <a:buChar char="●"/>
            </a:pPr>
            <a:r>
              <a:rPr lang="en" dirty="0">
                <a:solidFill>
                  <a:srgbClr val="000000"/>
                </a:solidFill>
              </a:rPr>
              <a:t>وتتفق هذه النتائج مع الدراسات السابقة على الرغم من أن هذه الدراسة تستند إلى التفاعل المكتوب، وعلاوة على ذلك، أوضح المشاركون تفكيرهم ودعموا أقرانهم في حل المشكلات.</a:t>
            </a:r>
          </a:p>
          <a:p>
            <a:pPr marL="0" lvl="0" indent="0" rtl="1">
              <a:spcBef>
                <a:spcPts val="0"/>
              </a:spcBef>
              <a:spcAft>
                <a:spcPts val="0"/>
              </a:spcAft>
              <a:buNone/>
            </a:pPr>
            <a:endParaRPr dirty="0">
              <a:solidFill>
                <a:srgbClr val="000000"/>
              </a:solidFill>
            </a:endParaRPr>
          </a:p>
          <a:p>
            <a:pPr marL="0" lvl="0" indent="0" rtl="1">
              <a:spcBef>
                <a:spcPts val="0"/>
              </a:spcBef>
              <a:spcAft>
                <a:spcPts val="0"/>
              </a:spcAft>
              <a:buNone/>
            </a:pPr>
            <a:endParaRPr dirty="0">
              <a:solidFill>
                <a:srgbClr val="0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body" idx="1"/>
          </p:nvPr>
        </p:nvSpPr>
        <p:spPr>
          <a:xfrm>
            <a:off x="457200" y="1276350"/>
            <a:ext cx="8520600" cy="4077000"/>
          </a:xfrm>
          <a:prstGeom prst="rect">
            <a:avLst/>
          </a:prstGeom>
        </p:spPr>
        <p:txBody>
          <a:bodyPr wrap="square" lIns="91425" tIns="91425" rIns="91425" bIns="91425" anchor="t" anchorCtr="0">
            <a:noAutofit/>
          </a:bodyPr>
          <a:lstStyle/>
          <a:p>
            <a:pPr marL="457200" lvl="0" indent="-342900" algn="r" rtl="1">
              <a:spcBef>
                <a:spcPts val="0"/>
              </a:spcBef>
              <a:spcAft>
                <a:spcPts val="0"/>
              </a:spcAft>
              <a:buClr>
                <a:srgbClr val="000000"/>
              </a:buClr>
              <a:buSzPts val="1800"/>
              <a:buChar char="●"/>
            </a:pPr>
            <a:r>
              <a:rPr lang="en" dirty="0" smtClean="0">
                <a:solidFill>
                  <a:srgbClr val="000000"/>
                </a:solidFill>
              </a:rPr>
              <a:t> </a:t>
            </a:r>
            <a:r>
              <a:rPr lang="en" dirty="0">
                <a:solidFill>
                  <a:srgbClr val="000000"/>
                </a:solidFill>
              </a:rPr>
              <a:t>أشير إلى أن ليس فقط كمية التفاعل </a:t>
            </a:r>
            <a:r>
              <a:rPr lang="en" dirty="0" smtClean="0">
                <a:solidFill>
                  <a:srgbClr val="000000"/>
                </a:solidFill>
              </a:rPr>
              <a:t>مهم</a:t>
            </a:r>
            <a:r>
              <a:rPr lang="ar-SA" dirty="0">
                <a:solidFill>
                  <a:srgbClr val="000000"/>
                </a:solidFill>
              </a:rPr>
              <a:t>ة</a:t>
            </a:r>
            <a:r>
              <a:rPr lang="en" dirty="0" smtClean="0">
                <a:solidFill>
                  <a:srgbClr val="000000"/>
                </a:solidFill>
              </a:rPr>
              <a:t> </a:t>
            </a:r>
            <a:r>
              <a:rPr lang="en" dirty="0">
                <a:solidFill>
                  <a:srgbClr val="000000"/>
                </a:solidFill>
              </a:rPr>
              <a:t>لكن أيضا جودتها مهمة في التعلم التعاوني المدعومة </a:t>
            </a:r>
            <a:r>
              <a:rPr lang="en" dirty="0" smtClean="0">
                <a:solidFill>
                  <a:srgbClr val="000000"/>
                </a:solidFill>
              </a:rPr>
              <a:t>بالحاسو</a:t>
            </a:r>
            <a:r>
              <a:rPr lang="ar-SA" dirty="0" smtClean="0">
                <a:solidFill>
                  <a:srgbClr val="000000"/>
                </a:solidFill>
              </a:rPr>
              <a:t>ب. </a:t>
            </a:r>
            <a:r>
              <a:rPr lang="en" dirty="0" smtClean="0">
                <a:solidFill>
                  <a:srgbClr val="000000"/>
                </a:solidFill>
              </a:rPr>
              <a:t>لذلك</a:t>
            </a:r>
            <a:r>
              <a:rPr lang="en" dirty="0">
                <a:solidFill>
                  <a:srgbClr val="000000"/>
                </a:solidFill>
              </a:rPr>
              <a:t>، تم تصنيف ملاحظات الكمبيوتر وفقا لمحتواها </a:t>
            </a:r>
            <a:r>
              <a:rPr lang="en" dirty="0" smtClean="0">
                <a:solidFill>
                  <a:srgbClr val="000000"/>
                </a:solidFill>
              </a:rPr>
              <a:t>المعرفي</a:t>
            </a:r>
            <a:r>
              <a:rPr lang="ar-SA" dirty="0" smtClean="0">
                <a:solidFill>
                  <a:srgbClr val="000000"/>
                </a:solidFill>
              </a:rPr>
              <a:t>. </a:t>
            </a:r>
            <a:endParaRPr lang="ar-SA" dirty="0">
              <a:solidFill>
                <a:srgbClr val="000000"/>
              </a:solidFill>
            </a:endParaRPr>
          </a:p>
          <a:p>
            <a:pPr marL="114300" lvl="0" algn="r" rtl="1">
              <a:spcBef>
                <a:spcPts val="0"/>
              </a:spcBef>
              <a:spcAft>
                <a:spcPts val="0"/>
              </a:spcAft>
              <a:buClr>
                <a:srgbClr val="000000"/>
              </a:buClr>
              <a:buSzPts val="1800"/>
              <a:buNone/>
            </a:pPr>
            <a:endParaRPr lang="en" dirty="0">
              <a:solidFill>
                <a:srgbClr val="000000"/>
              </a:solidFill>
            </a:endParaRPr>
          </a:p>
          <a:p>
            <a:pPr marL="457200" lvl="0" indent="-342900" algn="r" rtl="1">
              <a:spcBef>
                <a:spcPts val="0"/>
              </a:spcBef>
              <a:buClr>
                <a:srgbClr val="000000"/>
              </a:buClr>
              <a:buSzPts val="1800"/>
              <a:buChar char="●"/>
            </a:pPr>
            <a:r>
              <a:rPr lang="en" dirty="0">
                <a:solidFill>
                  <a:srgbClr val="000000"/>
                </a:solidFill>
              </a:rPr>
              <a:t>هناك أدلة تجريبية </a:t>
            </a:r>
            <a:r>
              <a:rPr lang="ar-SA" dirty="0" smtClean="0">
                <a:solidFill>
                  <a:srgbClr val="000000"/>
                </a:solidFill>
              </a:rPr>
              <a:t>تدل </a:t>
            </a:r>
            <a:r>
              <a:rPr lang="en" dirty="0" smtClean="0">
                <a:solidFill>
                  <a:srgbClr val="000000"/>
                </a:solidFill>
              </a:rPr>
              <a:t>على </a:t>
            </a:r>
            <a:r>
              <a:rPr lang="en" dirty="0">
                <a:solidFill>
                  <a:srgbClr val="000000"/>
                </a:solidFill>
              </a:rPr>
              <a:t>أن بيئات التعلم القائمة على الحاسوب تميل إلى أن تكون لها رسائل منعزلة دون رد </a:t>
            </a:r>
            <a:r>
              <a:rPr lang="en" dirty="0" smtClean="0">
                <a:solidFill>
                  <a:srgbClr val="000000"/>
                </a:solidFill>
              </a:rPr>
              <a:t>عليها</a:t>
            </a:r>
            <a:r>
              <a:rPr lang="ar-SA" dirty="0" smtClean="0">
                <a:solidFill>
                  <a:srgbClr val="000000"/>
                </a:solidFill>
              </a:rPr>
              <a:t>. لكن</a:t>
            </a:r>
            <a:r>
              <a:rPr lang="en" dirty="0" smtClean="0">
                <a:solidFill>
                  <a:srgbClr val="000000"/>
                </a:solidFill>
              </a:rPr>
              <a:t> في </a:t>
            </a:r>
            <a:r>
              <a:rPr lang="en" dirty="0">
                <a:solidFill>
                  <a:srgbClr val="000000"/>
                </a:solidFill>
              </a:rPr>
              <a:t>هذه الدراسة وجد أن أزواج الطلاب شكلوا شبكة اجتماعية حيث كانوا يناقشون بنشاط مع بعضهم </a:t>
            </a:r>
            <a:r>
              <a:rPr lang="en" dirty="0" smtClean="0">
                <a:solidFill>
                  <a:srgbClr val="000000"/>
                </a:solidFill>
              </a:rPr>
              <a:t>البعض</a:t>
            </a:r>
            <a:r>
              <a:rPr lang="ar-SA" dirty="0" smtClean="0">
                <a:solidFill>
                  <a:srgbClr val="000000"/>
                </a:solidFill>
              </a:rPr>
              <a:t>.</a:t>
            </a:r>
            <a:endParaRPr lang="en" dirty="0">
              <a:solidFill>
                <a:srgbClr val="000000"/>
              </a:solidFill>
            </a:endParaRPr>
          </a:p>
        </p:txBody>
      </p:sp>
      <p:sp>
        <p:nvSpPr>
          <p:cNvPr id="3" name="Shape 142"/>
          <p:cNvSpPr txBox="1">
            <a:spLocks noGrp="1"/>
          </p:cNvSpPr>
          <p:nvPr>
            <p:ph type="title"/>
          </p:nvPr>
        </p:nvSpPr>
        <p:spPr>
          <a:xfrm>
            <a:off x="304800" y="514350"/>
            <a:ext cx="8520600" cy="572700"/>
          </a:xfrm>
          <a:prstGeom prst="rect">
            <a:avLst/>
          </a:prstGeom>
        </p:spPr>
        <p:txBody>
          <a:bodyPr wrap="square" lIns="91425" tIns="91425" rIns="91425" bIns="91425" anchor="t" anchorCtr="0">
            <a:noAutofit/>
          </a:bodyPr>
          <a:lstStyle/>
          <a:p>
            <a:pPr marL="0" lvl="0" indent="0" algn="r" rtl="1">
              <a:spcBef>
                <a:spcPts val="0"/>
              </a:spcBef>
              <a:buNone/>
            </a:pPr>
            <a:r>
              <a:rPr lang="ar-SA" sz="1800" b="1" dirty="0" smtClean="0"/>
              <a:t>                                                     </a:t>
            </a:r>
            <a:r>
              <a:rPr lang="en" sz="2000" b="1" dirty="0" smtClean="0">
                <a:solidFill>
                  <a:srgbClr val="000066"/>
                </a:solidFill>
              </a:rPr>
              <a:t>النتائج </a:t>
            </a:r>
            <a:r>
              <a:rPr lang="en" sz="2000" b="1" dirty="0">
                <a:solidFill>
                  <a:srgbClr val="000066"/>
                </a:solidFill>
              </a:rPr>
              <a:t>- </a:t>
            </a:r>
            <a:r>
              <a:rPr lang="en" sz="2000" b="1" dirty="0" smtClean="0">
                <a:solidFill>
                  <a:srgbClr val="000066"/>
                </a:solidFill>
              </a:rPr>
              <a:t>النقاش</a:t>
            </a:r>
            <a:endParaRPr lang="en" sz="2000" b="1" dirty="0">
              <a:solidFill>
                <a:srgbClr val="000066"/>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7" name="Shape 67"/>
          <p:cNvSpPr txBox="1">
            <a:spLocks noGrp="1"/>
          </p:cNvSpPr>
          <p:nvPr>
            <p:ph type="subTitle" idx="1"/>
          </p:nvPr>
        </p:nvSpPr>
        <p:spPr>
          <a:xfrm>
            <a:off x="199103" y="934313"/>
            <a:ext cx="8520600" cy="3608400"/>
          </a:xfrm>
          <a:prstGeom prst="rect">
            <a:avLst/>
          </a:prstGeom>
        </p:spPr>
        <p:txBody>
          <a:bodyPr wrap="square" lIns="91425" tIns="91425" rIns="91425" bIns="91425" anchor="t" anchorCtr="0">
            <a:noAutofit/>
          </a:bodyPr>
          <a:lstStyle/>
          <a:p>
            <a:pPr marL="114300" lvl="0" algn="r" rtl="1">
              <a:lnSpc>
                <a:spcPct val="115000"/>
              </a:lnSpc>
              <a:buClr>
                <a:schemeClr val="dk1"/>
              </a:buClr>
              <a:buSzPts val="1800"/>
            </a:pPr>
            <a:r>
              <a:rPr lang="en" sz="1800" dirty="0">
                <a:solidFill>
                  <a:schemeClr val="dk1"/>
                </a:solidFill>
              </a:rPr>
              <a:t>كشفت نتائج </a:t>
            </a:r>
            <a:r>
              <a:rPr lang="en" sz="1800" dirty="0" smtClean="0">
                <a:solidFill>
                  <a:schemeClr val="dk1"/>
                </a:solidFill>
              </a:rPr>
              <a:t>الدراسة</a:t>
            </a:r>
            <a:r>
              <a:rPr lang="ar-SA" sz="1800" dirty="0" smtClean="0">
                <a:solidFill>
                  <a:schemeClr val="dk1"/>
                </a:solidFill>
              </a:rPr>
              <a:t> أن:</a:t>
            </a:r>
          </a:p>
          <a:p>
            <a:pPr marL="114300" lvl="0" algn="r" rtl="1">
              <a:lnSpc>
                <a:spcPct val="115000"/>
              </a:lnSpc>
              <a:buClr>
                <a:schemeClr val="dk1"/>
              </a:buClr>
              <a:buSzPts val="1800"/>
            </a:pPr>
            <a:endParaRPr lang="ar-SA" sz="1800" dirty="0" smtClean="0">
              <a:solidFill>
                <a:schemeClr val="dk1"/>
              </a:solidFill>
            </a:endParaRPr>
          </a:p>
          <a:p>
            <a:pPr marL="457200" lvl="0" indent="-342900" algn="r" rtl="1">
              <a:lnSpc>
                <a:spcPct val="115000"/>
              </a:lnSpc>
              <a:spcBef>
                <a:spcPts val="0"/>
              </a:spcBef>
              <a:buClr>
                <a:schemeClr val="dk1"/>
              </a:buClr>
              <a:buSzPts val="1800"/>
              <a:buChar char="●"/>
            </a:pPr>
            <a:r>
              <a:rPr lang="en" sz="1800" dirty="0" smtClean="0">
                <a:solidFill>
                  <a:schemeClr val="dk1"/>
                </a:solidFill>
              </a:rPr>
              <a:t>النشاط المعرف</a:t>
            </a:r>
            <a:r>
              <a:rPr lang="ar-SA" sz="1800" dirty="0">
                <a:solidFill>
                  <a:schemeClr val="dk1"/>
                </a:solidFill>
              </a:rPr>
              <a:t>ي</a:t>
            </a:r>
            <a:r>
              <a:rPr lang="en" sz="1800" dirty="0" smtClean="0">
                <a:solidFill>
                  <a:schemeClr val="dk1"/>
                </a:solidFill>
              </a:rPr>
              <a:t> </a:t>
            </a:r>
            <a:r>
              <a:rPr lang="en" sz="1800" dirty="0">
                <a:solidFill>
                  <a:schemeClr val="dk1"/>
                </a:solidFill>
              </a:rPr>
              <a:t>يختلف بين </a:t>
            </a:r>
            <a:r>
              <a:rPr lang="en" sz="1800" dirty="0" smtClean="0">
                <a:solidFill>
                  <a:schemeClr val="dk1"/>
                </a:solidFill>
              </a:rPr>
              <a:t>المشتركين</a:t>
            </a:r>
            <a:r>
              <a:rPr lang="ar-SA" sz="1800" dirty="0" smtClean="0">
                <a:solidFill>
                  <a:schemeClr val="dk1"/>
                </a:solidFill>
              </a:rPr>
              <a:t>.</a:t>
            </a:r>
          </a:p>
          <a:p>
            <a:pPr marL="457200" lvl="0" indent="-342900" algn="r" rtl="1">
              <a:lnSpc>
                <a:spcPct val="115000"/>
              </a:lnSpc>
              <a:spcBef>
                <a:spcPts val="0"/>
              </a:spcBef>
              <a:buClr>
                <a:schemeClr val="dk1"/>
              </a:buClr>
              <a:buSzPts val="1800"/>
              <a:buChar char="●"/>
            </a:pPr>
            <a:endParaRPr lang="ar-SA" sz="1800" dirty="0">
              <a:solidFill>
                <a:schemeClr val="dk1"/>
              </a:solidFill>
            </a:endParaRPr>
          </a:p>
          <a:p>
            <a:pPr marL="457200" lvl="0" indent="-342900" algn="r" rtl="1">
              <a:lnSpc>
                <a:spcPct val="115000"/>
              </a:lnSpc>
              <a:spcBef>
                <a:spcPts val="0"/>
              </a:spcBef>
              <a:buClr>
                <a:schemeClr val="dk1"/>
              </a:buClr>
              <a:buSzPts val="1800"/>
              <a:buChar char="●"/>
            </a:pPr>
            <a:r>
              <a:rPr lang="en" sz="1800" dirty="0" smtClean="0">
                <a:solidFill>
                  <a:schemeClr val="dk1"/>
                </a:solidFill>
              </a:rPr>
              <a:t> </a:t>
            </a:r>
            <a:r>
              <a:rPr lang="en" sz="1800" dirty="0">
                <a:solidFill>
                  <a:schemeClr val="dk1"/>
                </a:solidFill>
              </a:rPr>
              <a:t>بعض جوانب ما وراء المعرفة مثل </a:t>
            </a:r>
            <a:r>
              <a:rPr lang="en" sz="1800" b="1" u="sng" dirty="0">
                <a:solidFill>
                  <a:schemeClr val="dk1"/>
                </a:solidFill>
              </a:rPr>
              <a:t>التخطيط </a:t>
            </a:r>
            <a:r>
              <a:rPr lang="en" sz="1800" dirty="0">
                <a:solidFill>
                  <a:schemeClr val="dk1"/>
                </a:solidFill>
              </a:rPr>
              <a:t>لم تواجه أبدا</a:t>
            </a:r>
            <a:r>
              <a:rPr lang="en" sz="1800" dirty="0" smtClean="0">
                <a:solidFill>
                  <a:schemeClr val="dk1"/>
                </a:solidFill>
              </a:rPr>
              <a:t>.</a:t>
            </a:r>
            <a:endParaRPr lang="ar-SA" sz="1800" dirty="0" smtClean="0">
              <a:solidFill>
                <a:schemeClr val="dk1"/>
              </a:solidFill>
            </a:endParaRPr>
          </a:p>
          <a:p>
            <a:pPr marL="457200" lvl="0" indent="-342900" algn="r" rtl="1">
              <a:lnSpc>
                <a:spcPct val="115000"/>
              </a:lnSpc>
              <a:spcBef>
                <a:spcPts val="0"/>
              </a:spcBef>
              <a:buClr>
                <a:schemeClr val="dk1"/>
              </a:buClr>
              <a:buSzPts val="1800"/>
              <a:buChar char="●"/>
            </a:pPr>
            <a:endParaRPr lang="ar-SA" sz="1800" dirty="0">
              <a:solidFill>
                <a:schemeClr val="dk1"/>
              </a:solidFill>
            </a:endParaRPr>
          </a:p>
          <a:p>
            <a:pPr marL="457200" lvl="0" indent="-342900" algn="r" rtl="1">
              <a:lnSpc>
                <a:spcPct val="115000"/>
              </a:lnSpc>
              <a:spcBef>
                <a:spcPts val="0"/>
              </a:spcBef>
              <a:buClr>
                <a:schemeClr val="dk1"/>
              </a:buClr>
              <a:buSzPts val="1800"/>
              <a:buChar char="●"/>
            </a:pPr>
            <a:r>
              <a:rPr lang="ar-SA" sz="1800" dirty="0" smtClean="0">
                <a:solidFill>
                  <a:schemeClr val="dk1"/>
                </a:solidFill>
              </a:rPr>
              <a:t> </a:t>
            </a:r>
            <a:r>
              <a:rPr lang="en" sz="1800" dirty="0" smtClean="0">
                <a:solidFill>
                  <a:schemeClr val="dk1"/>
                </a:solidFill>
              </a:rPr>
              <a:t>هناك </a:t>
            </a:r>
            <a:r>
              <a:rPr lang="en" sz="1800" dirty="0">
                <a:solidFill>
                  <a:schemeClr val="dk1"/>
                </a:solidFill>
              </a:rPr>
              <a:t>علاقة بين النشاط المعرفي وخصائص </a:t>
            </a:r>
            <a:r>
              <a:rPr lang="en" sz="1800" dirty="0" smtClean="0">
                <a:solidFill>
                  <a:schemeClr val="dk1"/>
                </a:solidFill>
              </a:rPr>
              <a:t>التفاعل</a:t>
            </a:r>
            <a:r>
              <a:rPr lang="ar-SA" sz="1800" dirty="0" smtClean="0">
                <a:solidFill>
                  <a:schemeClr val="dk1"/>
                </a:solidFill>
              </a:rPr>
              <a:t>.</a:t>
            </a:r>
          </a:p>
          <a:p>
            <a:pPr marL="457200" lvl="0" indent="-342900" algn="r" rtl="1">
              <a:lnSpc>
                <a:spcPct val="115000"/>
              </a:lnSpc>
              <a:spcBef>
                <a:spcPts val="0"/>
              </a:spcBef>
              <a:buClr>
                <a:schemeClr val="dk1"/>
              </a:buClr>
              <a:buSzPts val="1800"/>
              <a:buChar char="●"/>
            </a:pPr>
            <a:endParaRPr lang="ar-SA" sz="1800" dirty="0">
              <a:solidFill>
                <a:schemeClr val="dk1"/>
              </a:solidFill>
            </a:endParaRPr>
          </a:p>
          <a:p>
            <a:pPr marL="457200" lvl="0" indent="-342900" algn="r" rtl="1">
              <a:lnSpc>
                <a:spcPct val="115000"/>
              </a:lnSpc>
              <a:spcBef>
                <a:spcPts val="0"/>
              </a:spcBef>
              <a:buClr>
                <a:schemeClr val="dk1"/>
              </a:buClr>
              <a:buSzPts val="1800"/>
              <a:buChar char="●"/>
            </a:pPr>
            <a:r>
              <a:rPr lang="en" sz="1800" dirty="0" smtClean="0">
                <a:solidFill>
                  <a:schemeClr val="dk1"/>
                </a:solidFill>
              </a:rPr>
              <a:t>لدى </a:t>
            </a:r>
            <a:r>
              <a:rPr lang="en" sz="1800" dirty="0">
                <a:solidFill>
                  <a:schemeClr val="dk1"/>
                </a:solidFill>
              </a:rPr>
              <a:t>أزواج الطلبة الذين رصدوا وقيموا  </a:t>
            </a:r>
            <a:r>
              <a:rPr lang="ar-SA" sz="1800" dirty="0" smtClean="0">
                <a:solidFill>
                  <a:schemeClr val="dk1"/>
                </a:solidFill>
              </a:rPr>
              <a:t>ا</a:t>
            </a:r>
            <a:r>
              <a:rPr lang="en" sz="1800" dirty="0" smtClean="0">
                <a:solidFill>
                  <a:schemeClr val="dk1"/>
                </a:solidFill>
              </a:rPr>
              <a:t>لمناقشات </a:t>
            </a:r>
            <a:r>
              <a:rPr lang="en" sz="1800" dirty="0">
                <a:solidFill>
                  <a:schemeClr val="dk1"/>
                </a:solidFill>
              </a:rPr>
              <a:t>الجارية لديهم موقعا استراتيجيا مثاليا في شبكة الاتصالات.</a:t>
            </a:r>
          </a:p>
          <a:p>
            <a:pPr marL="0" lvl="0" indent="0" algn="r" rtl="1">
              <a:lnSpc>
                <a:spcPct val="115000"/>
              </a:lnSpc>
              <a:spcBef>
                <a:spcPts val="0"/>
              </a:spcBef>
              <a:buNone/>
            </a:pPr>
            <a:endParaRPr sz="1800" dirty="0">
              <a:solidFill>
                <a:schemeClr val="dk1"/>
              </a:solidFill>
            </a:endParaRPr>
          </a:p>
          <a:p>
            <a:pPr marL="0" lvl="0" indent="-69850" algn="r" rtl="1">
              <a:lnSpc>
                <a:spcPct val="115000"/>
              </a:lnSpc>
              <a:spcBef>
                <a:spcPts val="0"/>
              </a:spcBef>
              <a:buClr>
                <a:schemeClr val="dk1"/>
              </a:buClr>
              <a:buSzPts val="1100"/>
              <a:buFont typeface="Arial"/>
              <a:buNone/>
            </a:pPr>
            <a:endParaRPr sz="1800" dirty="0">
              <a:solidFill>
                <a:schemeClr val="dk1"/>
              </a:solidFill>
            </a:endParaRPr>
          </a:p>
          <a:p>
            <a:pPr marL="0" lvl="0" indent="0" algn="r">
              <a:spcBef>
                <a:spcPts val="0"/>
              </a:spcBef>
              <a:buNone/>
            </a:pPr>
            <a:endParaRPr dirty="0">
              <a:solidFill>
                <a:srgbClr val="000000"/>
              </a:solidFill>
            </a:endParaRPr>
          </a:p>
        </p:txBody>
      </p:sp>
      <p:sp>
        <p:nvSpPr>
          <p:cNvPr id="4" name="Shape 60"/>
          <p:cNvSpPr txBox="1">
            <a:spLocks/>
          </p:cNvSpPr>
          <p:nvPr/>
        </p:nvSpPr>
        <p:spPr>
          <a:xfrm>
            <a:off x="228600" y="457078"/>
            <a:ext cx="8520600" cy="439750"/>
          </a:xfrm>
          <a:prstGeom prst="rect">
            <a:avLst/>
          </a:prstGeom>
          <a:noFill/>
          <a:ln>
            <a:noFill/>
          </a:ln>
        </p:spPr>
        <p:txBody>
          <a:bodyPr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5200"/>
              <a:buNone/>
              <a:defRPr sz="5200" b="0" i="0" u="none" strike="noStrike" cap="none">
                <a:solidFill>
                  <a:schemeClr val="dk1"/>
                </a:solidFill>
                <a:latin typeface="Arial"/>
                <a:ea typeface="Arial"/>
                <a:cs typeface="Arial"/>
                <a:sym typeface="Arial"/>
              </a:defRPr>
            </a:lvl1pPr>
            <a:lvl2pPr lvl="1" algn="ctr">
              <a:spcBef>
                <a:spcPts val="0"/>
              </a:spcBef>
              <a:buClr>
                <a:schemeClr val="dk1"/>
              </a:buClr>
              <a:buSzPts val="5200"/>
              <a:buNone/>
              <a:defRPr sz="5200">
                <a:solidFill>
                  <a:schemeClr val="dk1"/>
                </a:solidFill>
              </a:defRPr>
            </a:lvl2pPr>
            <a:lvl3pPr lvl="2" algn="ctr">
              <a:spcBef>
                <a:spcPts val="0"/>
              </a:spcBef>
              <a:buClr>
                <a:schemeClr val="dk1"/>
              </a:buClr>
              <a:buSzPts val="5200"/>
              <a:buNone/>
              <a:defRPr sz="5200">
                <a:solidFill>
                  <a:schemeClr val="dk1"/>
                </a:solidFill>
              </a:defRPr>
            </a:lvl3pPr>
            <a:lvl4pPr lvl="3" algn="ctr">
              <a:spcBef>
                <a:spcPts val="0"/>
              </a:spcBef>
              <a:buClr>
                <a:schemeClr val="dk1"/>
              </a:buClr>
              <a:buSzPts val="5200"/>
              <a:buNone/>
              <a:defRPr sz="5200">
                <a:solidFill>
                  <a:schemeClr val="dk1"/>
                </a:solidFill>
              </a:defRPr>
            </a:lvl4pPr>
            <a:lvl5pPr lvl="4" algn="ctr">
              <a:spcBef>
                <a:spcPts val="0"/>
              </a:spcBef>
              <a:buClr>
                <a:schemeClr val="dk1"/>
              </a:buClr>
              <a:buSzPts val="5200"/>
              <a:buNone/>
              <a:defRPr sz="5200">
                <a:solidFill>
                  <a:schemeClr val="dk1"/>
                </a:solidFill>
              </a:defRPr>
            </a:lvl5pPr>
            <a:lvl6pPr lvl="5" algn="ctr">
              <a:spcBef>
                <a:spcPts val="0"/>
              </a:spcBef>
              <a:buClr>
                <a:schemeClr val="dk1"/>
              </a:buClr>
              <a:buSzPts val="5200"/>
              <a:buNone/>
              <a:defRPr sz="5200">
                <a:solidFill>
                  <a:schemeClr val="dk1"/>
                </a:solidFill>
              </a:defRPr>
            </a:lvl6pPr>
            <a:lvl7pPr lvl="6" algn="ctr">
              <a:spcBef>
                <a:spcPts val="0"/>
              </a:spcBef>
              <a:buClr>
                <a:schemeClr val="dk1"/>
              </a:buClr>
              <a:buSzPts val="5200"/>
              <a:buNone/>
              <a:defRPr sz="5200">
                <a:solidFill>
                  <a:schemeClr val="dk1"/>
                </a:solidFill>
              </a:defRPr>
            </a:lvl7pPr>
            <a:lvl8pPr lvl="7" algn="ctr">
              <a:spcBef>
                <a:spcPts val="0"/>
              </a:spcBef>
              <a:buClr>
                <a:schemeClr val="dk1"/>
              </a:buClr>
              <a:buSzPts val="5200"/>
              <a:buNone/>
              <a:defRPr sz="5200">
                <a:solidFill>
                  <a:schemeClr val="dk1"/>
                </a:solidFill>
              </a:defRPr>
            </a:lvl8pPr>
            <a:lvl9pPr lvl="8" algn="ctr">
              <a:spcBef>
                <a:spcPts val="0"/>
              </a:spcBef>
              <a:buClr>
                <a:schemeClr val="dk1"/>
              </a:buClr>
              <a:buSzPts val="5200"/>
              <a:buNone/>
              <a:defRPr sz="5200">
                <a:solidFill>
                  <a:schemeClr val="dk1"/>
                </a:solidFill>
              </a:defRPr>
            </a:lvl9pPr>
          </a:lstStyle>
          <a:p>
            <a:pPr indent="-69850" rtl="1">
              <a:lnSpc>
                <a:spcPct val="115000"/>
              </a:lnSpc>
              <a:buSzPts val="1100"/>
              <a:buFont typeface="Arial"/>
              <a:buNone/>
            </a:pPr>
            <a:r>
              <a:rPr lang="en" sz="2400" b="1" dirty="0" smtClean="0">
                <a:solidFill>
                  <a:srgbClr val="000066"/>
                </a:solidFill>
              </a:rPr>
              <a:t>الملخص</a:t>
            </a:r>
            <a:endParaRPr lang="en" sz="2400" b="1" dirty="0">
              <a:solidFill>
                <a:srgbClr val="000066"/>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ctrTitle"/>
          </p:nvPr>
        </p:nvSpPr>
        <p:spPr>
          <a:xfrm>
            <a:off x="-2362200" y="438150"/>
            <a:ext cx="8382000" cy="381000"/>
          </a:xfrm>
          <a:prstGeom prst="rect">
            <a:avLst/>
          </a:prstGeom>
        </p:spPr>
        <p:txBody>
          <a:bodyPr wrap="square" lIns="91425" tIns="91425" rIns="91425" bIns="91425" anchor="b" anchorCtr="0">
            <a:noAutofit/>
          </a:bodyPr>
          <a:lstStyle/>
          <a:p>
            <a:pPr marL="0" lvl="0" indent="0" algn="r" rtl="1">
              <a:spcBef>
                <a:spcPts val="0"/>
              </a:spcBef>
              <a:buNone/>
            </a:pPr>
            <a:r>
              <a:rPr lang="ar-SA" sz="2400" b="1" dirty="0" smtClean="0">
                <a:solidFill>
                  <a:srgbClr val="000066"/>
                </a:solidFill>
              </a:rPr>
              <a:t>       </a:t>
            </a:r>
            <a:r>
              <a:rPr lang="en" sz="2400" b="1" dirty="0" smtClean="0">
                <a:solidFill>
                  <a:srgbClr val="000066"/>
                </a:solidFill>
              </a:rPr>
              <a:t>أسئلة البحث</a:t>
            </a:r>
            <a:endParaRPr lang="en" sz="2400" b="1" dirty="0">
              <a:solidFill>
                <a:srgbClr val="000066"/>
              </a:solidFill>
            </a:endParaRPr>
          </a:p>
        </p:txBody>
      </p:sp>
      <p:sp>
        <p:nvSpPr>
          <p:cNvPr id="73" name="Shape 73"/>
          <p:cNvSpPr txBox="1">
            <a:spLocks noGrp="1"/>
          </p:cNvSpPr>
          <p:nvPr>
            <p:ph type="subTitle" idx="1"/>
          </p:nvPr>
        </p:nvSpPr>
        <p:spPr>
          <a:xfrm>
            <a:off x="228600" y="1123950"/>
            <a:ext cx="8520600" cy="792600"/>
          </a:xfrm>
          <a:prstGeom prst="rect">
            <a:avLst/>
          </a:prstGeom>
        </p:spPr>
        <p:txBody>
          <a:bodyPr wrap="square" lIns="91425" tIns="91425" rIns="91425" bIns="91425" anchor="t" anchorCtr="0">
            <a:noAutofit/>
          </a:bodyPr>
          <a:lstStyle/>
          <a:p>
            <a:pPr marL="0" lvl="0" indent="-69850" algn="r" rtl="1">
              <a:lnSpc>
                <a:spcPct val="115000"/>
              </a:lnSpc>
              <a:spcBef>
                <a:spcPts val="0"/>
              </a:spcBef>
              <a:buClr>
                <a:schemeClr val="dk1"/>
              </a:buClr>
              <a:buSzPts val="1100"/>
              <a:buFont typeface="Arial"/>
              <a:buNone/>
            </a:pPr>
            <a:r>
              <a:rPr lang="en" sz="1800" dirty="0">
                <a:solidFill>
                  <a:srgbClr val="000000"/>
                </a:solidFill>
              </a:rPr>
              <a:t>ما هي أنواع  أزواج المشاركين في عمليات ما وراء المعرفة في حل المشاكل </a:t>
            </a:r>
            <a:r>
              <a:rPr lang="en" sz="1800" dirty="0" smtClean="0">
                <a:solidFill>
                  <a:srgbClr val="000000"/>
                </a:solidFill>
              </a:rPr>
              <a:t>ال</a:t>
            </a:r>
            <a:r>
              <a:rPr lang="ar-SA" sz="1800" dirty="0" smtClean="0">
                <a:solidFill>
                  <a:srgbClr val="000000"/>
                </a:solidFill>
              </a:rPr>
              <a:t>جماعية</a:t>
            </a:r>
            <a:r>
              <a:rPr lang="en" sz="1800" dirty="0" smtClean="0">
                <a:solidFill>
                  <a:srgbClr val="000000"/>
                </a:solidFill>
              </a:rPr>
              <a:t> </a:t>
            </a:r>
            <a:r>
              <a:rPr lang="en" sz="1800" dirty="0">
                <a:solidFill>
                  <a:srgbClr val="000000"/>
                </a:solidFill>
              </a:rPr>
              <a:t>في التفاعل الشبكي؟</a:t>
            </a:r>
          </a:p>
          <a:p>
            <a:pPr marL="0" lvl="0" indent="-69850" algn="r" rtl="1">
              <a:lnSpc>
                <a:spcPct val="115000"/>
              </a:lnSpc>
              <a:spcBef>
                <a:spcPts val="0"/>
              </a:spcBef>
              <a:buClr>
                <a:schemeClr val="dk1"/>
              </a:buClr>
              <a:buSzPts val="1100"/>
              <a:buFont typeface="Arial"/>
              <a:buNone/>
            </a:pPr>
            <a:endParaRPr sz="1800" dirty="0">
              <a:solidFill>
                <a:srgbClr val="000000"/>
              </a:solidFill>
            </a:endParaRPr>
          </a:p>
          <a:p>
            <a:pPr marL="0" lvl="0" indent="-69850" algn="r" rtl="1">
              <a:lnSpc>
                <a:spcPct val="115000"/>
              </a:lnSpc>
              <a:spcBef>
                <a:spcPts val="0"/>
              </a:spcBef>
              <a:buClr>
                <a:schemeClr val="dk1"/>
              </a:buClr>
              <a:buSzPts val="1100"/>
              <a:buFont typeface="Arial"/>
              <a:buNone/>
            </a:pPr>
            <a:r>
              <a:rPr lang="en" sz="1800" dirty="0" smtClean="0">
                <a:solidFill>
                  <a:srgbClr val="000000"/>
                </a:solidFill>
              </a:rPr>
              <a:t>كيف </a:t>
            </a:r>
            <a:r>
              <a:rPr lang="en" sz="1800" dirty="0">
                <a:solidFill>
                  <a:srgbClr val="000000"/>
                </a:solidFill>
              </a:rPr>
              <a:t>تختلف عمليات ما وراء المعرفة بين المشاركين؟</a:t>
            </a:r>
          </a:p>
          <a:p>
            <a:pPr marL="0" lvl="0" indent="-69850" algn="r" rtl="1">
              <a:lnSpc>
                <a:spcPct val="115000"/>
              </a:lnSpc>
              <a:spcBef>
                <a:spcPts val="0"/>
              </a:spcBef>
              <a:buClr>
                <a:schemeClr val="dk1"/>
              </a:buClr>
              <a:buSzPts val="1100"/>
              <a:buFont typeface="Arial"/>
              <a:buNone/>
            </a:pPr>
            <a:endParaRPr lang="ar-SA" sz="1800" dirty="0">
              <a:solidFill>
                <a:srgbClr val="000000"/>
              </a:solidFill>
            </a:endParaRPr>
          </a:p>
          <a:p>
            <a:pPr marL="0" lvl="0" indent="-69850" algn="r" rtl="1">
              <a:lnSpc>
                <a:spcPct val="115000"/>
              </a:lnSpc>
              <a:spcBef>
                <a:spcPts val="0"/>
              </a:spcBef>
              <a:buClr>
                <a:schemeClr val="dk1"/>
              </a:buClr>
              <a:buSzPts val="1100"/>
              <a:buFont typeface="Arial"/>
              <a:buNone/>
            </a:pPr>
            <a:r>
              <a:rPr lang="en" sz="1800" dirty="0" smtClean="0">
                <a:solidFill>
                  <a:srgbClr val="000000"/>
                </a:solidFill>
              </a:rPr>
              <a:t>هل </a:t>
            </a:r>
            <a:r>
              <a:rPr lang="en" sz="1800" dirty="0">
                <a:solidFill>
                  <a:srgbClr val="000000"/>
                </a:solidFill>
              </a:rPr>
              <a:t>هناك علاقة بين درجة المشاركة وبين العمليات المعرفية المختلفة في حل المشكلات </a:t>
            </a:r>
            <a:r>
              <a:rPr lang="en" sz="1800" dirty="0" smtClean="0">
                <a:solidFill>
                  <a:srgbClr val="000000"/>
                </a:solidFill>
              </a:rPr>
              <a:t>ال</a:t>
            </a:r>
            <a:r>
              <a:rPr lang="ar-SA" sz="1800" dirty="0" smtClean="0">
                <a:solidFill>
                  <a:srgbClr val="000000"/>
                </a:solidFill>
              </a:rPr>
              <a:t>جماعية</a:t>
            </a:r>
            <a:r>
              <a:rPr lang="en" sz="1800" dirty="0" smtClean="0">
                <a:solidFill>
                  <a:srgbClr val="000000"/>
                </a:solidFill>
              </a:rPr>
              <a:t>؟</a:t>
            </a:r>
            <a:endParaRPr lang="en" sz="1800" dirty="0">
              <a:solidFill>
                <a:srgbClr val="000000"/>
              </a:solidFill>
            </a:endParaRPr>
          </a:p>
          <a:p>
            <a:pPr marL="0" lvl="0" indent="-69850" algn="r" rtl="1">
              <a:lnSpc>
                <a:spcPct val="115000"/>
              </a:lnSpc>
              <a:spcBef>
                <a:spcPts val="0"/>
              </a:spcBef>
              <a:buClr>
                <a:schemeClr val="dk1"/>
              </a:buClr>
              <a:buSzPts val="1100"/>
              <a:buFont typeface="Arial"/>
              <a:buNone/>
            </a:pPr>
            <a:endParaRPr sz="2400" dirty="0">
              <a:solidFill>
                <a:srgbClr val="000000"/>
              </a:solidFill>
            </a:endParaRPr>
          </a:p>
          <a:p>
            <a:pPr marL="0" lvl="0" indent="0">
              <a:spcBef>
                <a:spcPts val="0"/>
              </a:spcBef>
              <a:buNone/>
            </a:pPr>
            <a:endParaRPr sz="2400"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Shape 85"/>
          <p:cNvSpPr txBox="1">
            <a:spLocks noGrp="1"/>
          </p:cNvSpPr>
          <p:nvPr>
            <p:ph type="body" idx="1"/>
          </p:nvPr>
        </p:nvSpPr>
        <p:spPr>
          <a:xfrm>
            <a:off x="381000" y="1123950"/>
            <a:ext cx="8520600" cy="3871525"/>
          </a:xfrm>
          <a:prstGeom prst="rect">
            <a:avLst/>
          </a:prstGeom>
        </p:spPr>
        <p:txBody>
          <a:bodyPr wrap="square" lIns="91425" tIns="91425" rIns="91425" bIns="91425" anchor="t" anchorCtr="0">
            <a:noAutofit/>
          </a:bodyPr>
          <a:lstStyle/>
          <a:p>
            <a:pPr marL="457200" lvl="0" indent="-342900" algn="r" rtl="1">
              <a:spcAft>
                <a:spcPts val="0"/>
              </a:spcAft>
              <a:buClr>
                <a:schemeClr val="dk1"/>
              </a:buClr>
            </a:pPr>
            <a:r>
              <a:rPr lang="en" dirty="0">
                <a:solidFill>
                  <a:schemeClr val="dk1"/>
                </a:solidFill>
              </a:rPr>
              <a:t>إن البحث عن ما وراء المعرفة في التعلم له جذوره في دراسة </a:t>
            </a:r>
            <a:r>
              <a:rPr lang="ar-SA" dirty="0">
                <a:solidFill>
                  <a:schemeClr val="dk1"/>
                </a:solidFill>
              </a:rPr>
              <a:t>معرفة </a:t>
            </a:r>
            <a:r>
              <a:rPr lang="en" dirty="0">
                <a:solidFill>
                  <a:schemeClr val="dk1"/>
                </a:solidFill>
              </a:rPr>
              <a:t>الفرد للمعرفة وتنظيم العمليات المعرفية.</a:t>
            </a:r>
          </a:p>
          <a:p>
            <a:pPr marL="114300" algn="r" rtl="1">
              <a:spcAft>
                <a:spcPts val="0"/>
              </a:spcAft>
              <a:buClr>
                <a:schemeClr val="dk1"/>
              </a:buClr>
              <a:buNone/>
            </a:pPr>
            <a:endParaRPr lang="ar-SA" dirty="0" smtClean="0">
              <a:solidFill>
                <a:schemeClr val="dk1"/>
              </a:solidFill>
            </a:endParaRPr>
          </a:p>
          <a:p>
            <a:pPr marL="457200" indent="-342900" algn="r" rtl="1">
              <a:spcAft>
                <a:spcPts val="0"/>
              </a:spcAft>
              <a:buClr>
                <a:schemeClr val="dk1"/>
              </a:buClr>
            </a:pPr>
            <a:r>
              <a:rPr lang="en" dirty="0" smtClean="0">
                <a:solidFill>
                  <a:schemeClr val="dk1"/>
                </a:solidFill>
              </a:rPr>
              <a:t>مقارن</a:t>
            </a:r>
            <a:r>
              <a:rPr lang="ar-SA" dirty="0">
                <a:solidFill>
                  <a:schemeClr val="dk1"/>
                </a:solidFill>
              </a:rPr>
              <a:t>ة</a:t>
            </a:r>
            <a:r>
              <a:rPr lang="en" dirty="0">
                <a:solidFill>
                  <a:schemeClr val="dk1"/>
                </a:solidFill>
              </a:rPr>
              <a:t> الطلبة تفكيرهم مع أقرانهم</a:t>
            </a:r>
            <a:r>
              <a:rPr lang="ar-SA" dirty="0">
                <a:solidFill>
                  <a:schemeClr val="dk1"/>
                </a:solidFill>
              </a:rPr>
              <a:t> </a:t>
            </a:r>
            <a:r>
              <a:rPr lang="en" dirty="0">
                <a:solidFill>
                  <a:schemeClr val="dk1"/>
                </a:solidFill>
              </a:rPr>
              <a:t>يتطلب معرفة وتنظيم تفكيرهم وعملياتهم ا</a:t>
            </a:r>
            <a:r>
              <a:rPr lang="ar-SA" dirty="0">
                <a:solidFill>
                  <a:schemeClr val="dk1"/>
                </a:solidFill>
              </a:rPr>
              <a:t>لمعرفية. </a:t>
            </a:r>
            <a:r>
              <a:rPr lang="en" dirty="0">
                <a:solidFill>
                  <a:schemeClr val="dk1"/>
                </a:solidFill>
              </a:rPr>
              <a:t>وهذا يعني، أنه في حالة التعلم التعاوني، يجب أن يكون الطالب مشارك عن كثب في النشاط المعرفي</a:t>
            </a:r>
            <a:r>
              <a:rPr lang="en" dirty="0" smtClean="0">
                <a:solidFill>
                  <a:schemeClr val="dk1"/>
                </a:solidFill>
              </a:rPr>
              <a:t>.</a:t>
            </a:r>
            <a:endParaRPr lang="ar-SA" dirty="0" smtClean="0">
              <a:solidFill>
                <a:schemeClr val="dk1"/>
              </a:solidFill>
            </a:endParaRPr>
          </a:p>
          <a:p>
            <a:pPr marL="114300" lvl="0" algn="r" rtl="1">
              <a:spcBef>
                <a:spcPts val="0"/>
              </a:spcBef>
              <a:spcAft>
                <a:spcPts val="0"/>
              </a:spcAft>
              <a:buClr>
                <a:schemeClr val="dk1"/>
              </a:buClr>
              <a:buSzPts val="1800"/>
              <a:buNone/>
            </a:pPr>
            <a:endParaRPr dirty="0">
              <a:solidFill>
                <a:schemeClr val="dk1"/>
              </a:solidFill>
            </a:endParaRPr>
          </a:p>
          <a:p>
            <a:pPr marL="457200" lvl="0" indent="-342900" algn="r" rtl="1">
              <a:spcBef>
                <a:spcPts val="0"/>
              </a:spcBef>
              <a:spcAft>
                <a:spcPts val="0"/>
              </a:spcAft>
              <a:buClr>
                <a:schemeClr val="dk1"/>
              </a:buClr>
              <a:buSzPts val="1800"/>
              <a:buChar char="●"/>
            </a:pPr>
            <a:r>
              <a:rPr lang="en" dirty="0">
                <a:solidFill>
                  <a:schemeClr val="dk1"/>
                </a:solidFill>
              </a:rPr>
              <a:t>كان ينظر إلى ما وراء المعرفة على أنه عملية فردية يمكن أن يتأثر بها معلم أو زميل، لكن في الدراسات الحديثة تبين أن ما وراء المعرفة هو جزء من التعلم </a:t>
            </a:r>
            <a:r>
              <a:rPr lang="en" dirty="0" smtClean="0">
                <a:solidFill>
                  <a:schemeClr val="dk1"/>
                </a:solidFill>
              </a:rPr>
              <a:t>التعاوني.</a:t>
            </a:r>
            <a:r>
              <a:rPr lang="ar-SA" dirty="0" smtClean="0">
                <a:solidFill>
                  <a:schemeClr val="dk1"/>
                </a:solidFill>
              </a:rPr>
              <a:t> </a:t>
            </a:r>
            <a:r>
              <a:rPr lang="en" dirty="0" smtClean="0">
                <a:solidFill>
                  <a:schemeClr val="dk1"/>
                </a:solidFill>
              </a:rPr>
              <a:t>حيث </a:t>
            </a:r>
            <a:r>
              <a:rPr lang="en" dirty="0">
                <a:solidFill>
                  <a:schemeClr val="dk1"/>
                </a:solidFill>
              </a:rPr>
              <a:t>يعتبر التنظيم المعرفي أيضا نشاطا على مستوى المجموعة وليس فقط كأداء فردي.</a:t>
            </a:r>
          </a:p>
          <a:p>
            <a:pPr marL="0" lvl="0" indent="-69850" rtl="1">
              <a:spcBef>
                <a:spcPts val="0"/>
              </a:spcBef>
              <a:spcAft>
                <a:spcPts val="0"/>
              </a:spcAft>
              <a:buClr>
                <a:schemeClr val="dk1"/>
              </a:buClr>
              <a:buSzPts val="1100"/>
              <a:buFont typeface="Arial"/>
              <a:buNone/>
            </a:pPr>
            <a:endParaRPr dirty="0">
              <a:solidFill>
                <a:schemeClr val="dk1"/>
              </a:solidFill>
            </a:endParaRPr>
          </a:p>
        </p:txBody>
      </p:sp>
      <p:sp>
        <p:nvSpPr>
          <p:cNvPr id="3" name="Shape 72"/>
          <p:cNvSpPr txBox="1">
            <a:spLocks/>
          </p:cNvSpPr>
          <p:nvPr/>
        </p:nvSpPr>
        <p:spPr>
          <a:xfrm>
            <a:off x="1828800" y="438150"/>
            <a:ext cx="4191000" cy="381000"/>
          </a:xfrm>
          <a:prstGeom prst="rect">
            <a:avLst/>
          </a:prstGeom>
          <a:noFill/>
          <a:ln>
            <a:noFill/>
          </a:ln>
        </p:spPr>
        <p:txBody>
          <a:bodyPr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None/>
              <a:defRPr sz="2800" b="0" i="0" u="none" strike="noStrike" cap="none">
                <a:solidFill>
                  <a:schemeClr val="dk1"/>
                </a:solidFill>
                <a:latin typeface="Arial"/>
                <a:ea typeface="Arial"/>
                <a:cs typeface="Arial"/>
                <a:sym typeface="Arial"/>
              </a:defRPr>
            </a:lvl1pPr>
            <a:lvl2pPr lvl="1">
              <a:spcBef>
                <a:spcPts val="0"/>
              </a:spcBef>
              <a:buClr>
                <a:schemeClr val="dk1"/>
              </a:buClr>
              <a:buSzPts val="2800"/>
              <a:buNone/>
              <a:defRPr sz="2800">
                <a:solidFill>
                  <a:schemeClr val="dk1"/>
                </a:solidFill>
              </a:defRPr>
            </a:lvl2pPr>
            <a:lvl3pPr lvl="2">
              <a:spcBef>
                <a:spcPts val="0"/>
              </a:spcBef>
              <a:buClr>
                <a:schemeClr val="dk1"/>
              </a:buClr>
              <a:buSzPts val="2800"/>
              <a:buNone/>
              <a:defRPr sz="2800">
                <a:solidFill>
                  <a:schemeClr val="dk1"/>
                </a:solidFill>
              </a:defRPr>
            </a:lvl3pPr>
            <a:lvl4pPr lvl="3">
              <a:spcBef>
                <a:spcPts val="0"/>
              </a:spcBef>
              <a:buClr>
                <a:schemeClr val="dk1"/>
              </a:buClr>
              <a:buSzPts val="2800"/>
              <a:buNone/>
              <a:defRPr sz="2800">
                <a:solidFill>
                  <a:schemeClr val="dk1"/>
                </a:solidFill>
              </a:defRPr>
            </a:lvl4pPr>
            <a:lvl5pPr lvl="4">
              <a:spcBef>
                <a:spcPts val="0"/>
              </a:spcBef>
              <a:buClr>
                <a:schemeClr val="dk1"/>
              </a:buClr>
              <a:buSzPts val="2800"/>
              <a:buNone/>
              <a:defRPr sz="2800">
                <a:solidFill>
                  <a:schemeClr val="dk1"/>
                </a:solidFill>
              </a:defRPr>
            </a:lvl5pPr>
            <a:lvl6pPr lvl="5">
              <a:spcBef>
                <a:spcPts val="0"/>
              </a:spcBef>
              <a:buClr>
                <a:schemeClr val="dk1"/>
              </a:buClr>
              <a:buSzPts val="2800"/>
              <a:buNone/>
              <a:defRPr sz="2800">
                <a:solidFill>
                  <a:schemeClr val="dk1"/>
                </a:solidFill>
              </a:defRPr>
            </a:lvl6pPr>
            <a:lvl7pPr lvl="6">
              <a:spcBef>
                <a:spcPts val="0"/>
              </a:spcBef>
              <a:buClr>
                <a:schemeClr val="dk1"/>
              </a:buClr>
              <a:buSzPts val="2800"/>
              <a:buNone/>
              <a:defRPr sz="2800">
                <a:solidFill>
                  <a:schemeClr val="dk1"/>
                </a:solidFill>
              </a:defRPr>
            </a:lvl7pPr>
            <a:lvl8pPr lvl="7">
              <a:spcBef>
                <a:spcPts val="0"/>
              </a:spcBef>
              <a:buClr>
                <a:schemeClr val="dk1"/>
              </a:buClr>
              <a:buSzPts val="2800"/>
              <a:buNone/>
              <a:defRPr sz="2800">
                <a:solidFill>
                  <a:schemeClr val="dk1"/>
                </a:solidFill>
              </a:defRPr>
            </a:lvl8pPr>
            <a:lvl9pPr lvl="8">
              <a:spcBef>
                <a:spcPts val="0"/>
              </a:spcBef>
              <a:buClr>
                <a:schemeClr val="dk1"/>
              </a:buClr>
              <a:buSzPts val="2800"/>
              <a:buNone/>
              <a:defRPr sz="2800">
                <a:solidFill>
                  <a:schemeClr val="dk1"/>
                </a:solidFill>
              </a:defRPr>
            </a:lvl9pPr>
          </a:lstStyle>
          <a:p>
            <a:pPr algn="r" rtl="1"/>
            <a:r>
              <a:rPr lang="ar-SA" sz="2400" b="1" dirty="0" smtClean="0">
                <a:solidFill>
                  <a:srgbClr val="000066"/>
                </a:solidFill>
              </a:rPr>
              <a:t>       ما وراء المعرفة</a:t>
            </a:r>
            <a:endParaRPr lang="en" sz="2400" b="1" dirty="0">
              <a:solidFill>
                <a:srgbClr val="000066"/>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1" name="Shape 91"/>
          <p:cNvSpPr txBox="1">
            <a:spLocks noGrp="1"/>
          </p:cNvSpPr>
          <p:nvPr>
            <p:ph type="body" idx="1"/>
          </p:nvPr>
        </p:nvSpPr>
        <p:spPr>
          <a:xfrm>
            <a:off x="304800" y="819150"/>
            <a:ext cx="8520600" cy="3781200"/>
          </a:xfrm>
          <a:prstGeom prst="rect">
            <a:avLst/>
          </a:prstGeom>
        </p:spPr>
        <p:txBody>
          <a:bodyPr wrap="square" lIns="91425" tIns="91425" rIns="91425" bIns="91425" anchor="t" anchorCtr="0">
            <a:noAutofit/>
          </a:bodyPr>
          <a:lstStyle/>
          <a:p>
            <a:pPr marL="457200" lvl="0" indent="-342900" algn="r" rtl="1">
              <a:spcBef>
                <a:spcPts val="0"/>
              </a:spcBef>
              <a:spcAft>
                <a:spcPts val="0"/>
              </a:spcAft>
              <a:buClr>
                <a:schemeClr val="dk1"/>
              </a:buClr>
              <a:buSzPts val="1800"/>
              <a:buChar char="●"/>
            </a:pPr>
            <a:r>
              <a:rPr lang="ar-SA" dirty="0" smtClean="0">
                <a:solidFill>
                  <a:schemeClr val="dk1"/>
                </a:solidFill>
              </a:rPr>
              <a:t>يمكن اعتبار </a:t>
            </a:r>
            <a:r>
              <a:rPr lang="ar-SA" b="1" dirty="0" smtClean="0">
                <a:solidFill>
                  <a:schemeClr val="dk1"/>
                </a:solidFill>
              </a:rPr>
              <a:t>ا</a:t>
            </a:r>
            <a:r>
              <a:rPr lang="en" b="1" dirty="0" smtClean="0">
                <a:solidFill>
                  <a:schemeClr val="dk1"/>
                </a:solidFill>
              </a:rPr>
              <a:t>لتفكير نشاطا </a:t>
            </a:r>
            <a:r>
              <a:rPr lang="en" b="1" dirty="0">
                <a:solidFill>
                  <a:schemeClr val="dk1"/>
                </a:solidFill>
              </a:rPr>
              <a:t>اجتماعيا إدراكيا </a:t>
            </a:r>
            <a:r>
              <a:rPr lang="ar-SA" dirty="0" smtClean="0">
                <a:solidFill>
                  <a:schemeClr val="dk1"/>
                </a:solidFill>
              </a:rPr>
              <a:t>الذي </a:t>
            </a:r>
            <a:r>
              <a:rPr lang="en" dirty="0" smtClean="0">
                <a:solidFill>
                  <a:schemeClr val="dk1"/>
                </a:solidFill>
              </a:rPr>
              <a:t>يمكن </a:t>
            </a:r>
            <a:r>
              <a:rPr lang="en" dirty="0">
                <a:solidFill>
                  <a:schemeClr val="dk1"/>
                </a:solidFill>
              </a:rPr>
              <a:t>من خلاله تقاسم التفكير </a:t>
            </a:r>
            <a:r>
              <a:rPr lang="en" dirty="0" smtClean="0">
                <a:solidFill>
                  <a:schemeClr val="dk1"/>
                </a:solidFill>
              </a:rPr>
              <a:t>وال</a:t>
            </a:r>
            <a:r>
              <a:rPr lang="ar-SA" dirty="0" smtClean="0">
                <a:solidFill>
                  <a:schemeClr val="dk1"/>
                </a:solidFill>
              </a:rPr>
              <a:t>معرفة</a:t>
            </a:r>
            <a:r>
              <a:rPr lang="en" dirty="0" smtClean="0">
                <a:solidFill>
                  <a:schemeClr val="dk1"/>
                </a:solidFill>
              </a:rPr>
              <a:t> </a:t>
            </a:r>
            <a:r>
              <a:rPr lang="en" dirty="0">
                <a:solidFill>
                  <a:schemeClr val="dk1"/>
                </a:solidFill>
              </a:rPr>
              <a:t>من خلال بيئة التعلم بين </a:t>
            </a:r>
            <a:r>
              <a:rPr lang="en" dirty="0" smtClean="0">
                <a:solidFill>
                  <a:schemeClr val="dk1"/>
                </a:solidFill>
              </a:rPr>
              <a:t>المشاركين.</a:t>
            </a:r>
            <a:r>
              <a:rPr lang="ar-SA" dirty="0" smtClean="0">
                <a:solidFill>
                  <a:schemeClr val="dk1"/>
                </a:solidFill>
              </a:rPr>
              <a:t> </a:t>
            </a:r>
            <a:r>
              <a:rPr lang="en" dirty="0" smtClean="0">
                <a:solidFill>
                  <a:schemeClr val="dk1"/>
                </a:solidFill>
              </a:rPr>
              <a:t>بعبارة </a:t>
            </a:r>
            <a:r>
              <a:rPr lang="en" dirty="0">
                <a:solidFill>
                  <a:schemeClr val="dk1"/>
                </a:solidFill>
              </a:rPr>
              <a:t>أخرى، </a:t>
            </a:r>
            <a:r>
              <a:rPr lang="en" u="sng" dirty="0">
                <a:solidFill>
                  <a:schemeClr val="dk1"/>
                </a:solidFill>
              </a:rPr>
              <a:t>يتعلم الطلاب في التفاعل الاجتماعي مع </a:t>
            </a:r>
            <a:r>
              <a:rPr lang="en" u="sng" dirty="0" smtClean="0">
                <a:solidFill>
                  <a:schemeClr val="dk1"/>
                </a:solidFill>
              </a:rPr>
              <a:t>أقرانهم.</a:t>
            </a:r>
            <a:r>
              <a:rPr lang="ar-SA" u="sng" dirty="0" smtClean="0">
                <a:solidFill>
                  <a:schemeClr val="dk1"/>
                </a:solidFill>
              </a:rPr>
              <a:t> و</a:t>
            </a:r>
            <a:r>
              <a:rPr lang="en" u="sng" dirty="0" smtClean="0">
                <a:solidFill>
                  <a:schemeClr val="dk1"/>
                </a:solidFill>
              </a:rPr>
              <a:t>هم </a:t>
            </a:r>
            <a:r>
              <a:rPr lang="en" u="sng" dirty="0">
                <a:solidFill>
                  <a:schemeClr val="dk1"/>
                </a:solidFill>
              </a:rPr>
              <a:t>يعتمدون على ما يعرفه أقرانهم، وليس من الواضح دائما ما إذا كان التعلم هو إنجاز فردي أو نتيجة نشاط جماعي</a:t>
            </a:r>
            <a:r>
              <a:rPr lang="en" dirty="0">
                <a:solidFill>
                  <a:schemeClr val="dk1"/>
                </a:solidFill>
              </a:rPr>
              <a:t>.</a:t>
            </a:r>
          </a:p>
          <a:p>
            <a:pPr marL="0" lvl="0" indent="0" algn="r" rtl="1">
              <a:spcBef>
                <a:spcPts val="0"/>
              </a:spcBef>
              <a:spcAft>
                <a:spcPts val="0"/>
              </a:spcAft>
              <a:buNone/>
            </a:pPr>
            <a:endParaRPr dirty="0">
              <a:solidFill>
                <a:schemeClr val="dk1"/>
              </a:solidFill>
            </a:endParaRPr>
          </a:p>
          <a:p>
            <a:pPr marL="457200" lvl="0" indent="-342900" algn="r" rtl="1">
              <a:spcBef>
                <a:spcPts val="0"/>
              </a:spcBef>
              <a:spcAft>
                <a:spcPts val="0"/>
              </a:spcAft>
              <a:buClr>
                <a:schemeClr val="dk1"/>
              </a:buClr>
              <a:buSzPts val="1800"/>
              <a:buChar char="●"/>
            </a:pPr>
            <a:r>
              <a:rPr lang="en" dirty="0">
                <a:solidFill>
                  <a:schemeClr val="dk1"/>
                </a:solidFill>
              </a:rPr>
              <a:t>في حالة التعلم التعاوني، من المتوقع أن يحدث التعلم عندما يعمل الطلاب معا </a:t>
            </a:r>
            <a:r>
              <a:rPr lang="en" b="1" dirty="0">
                <a:solidFill>
                  <a:schemeClr val="dk1"/>
                </a:solidFill>
              </a:rPr>
              <a:t>ويجعلون تفكيرهم مرئيا</a:t>
            </a:r>
            <a:r>
              <a:rPr lang="en" dirty="0">
                <a:solidFill>
                  <a:schemeClr val="dk1"/>
                </a:solidFill>
              </a:rPr>
              <a:t> من خلال طرح الأسئلة وتقديم التفسيرات ومناقشة وجهات نظرهم المختلفة.</a:t>
            </a:r>
          </a:p>
          <a:p>
            <a:pPr marL="0" lvl="0" indent="0" algn="r" rtl="1">
              <a:spcBef>
                <a:spcPts val="0"/>
              </a:spcBef>
              <a:spcAft>
                <a:spcPts val="0"/>
              </a:spcAft>
              <a:buNone/>
            </a:pPr>
            <a:endParaRPr dirty="0">
              <a:solidFill>
                <a:schemeClr val="dk1"/>
              </a:solidFill>
            </a:endParaRPr>
          </a:p>
          <a:p>
            <a:pPr marL="0" lvl="0" indent="-69850" rtl="1">
              <a:spcBef>
                <a:spcPts val="0"/>
              </a:spcBef>
              <a:spcAft>
                <a:spcPts val="0"/>
              </a:spcAft>
              <a:buClr>
                <a:schemeClr val="dk1"/>
              </a:buClr>
              <a:buSzPts val="1100"/>
              <a:buFont typeface="Arial"/>
              <a:buNone/>
            </a:pPr>
            <a:endParaRPr dirty="0">
              <a:solidFill>
                <a:schemeClr val="dk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285750"/>
            <a:ext cx="9372600" cy="762000"/>
          </a:xfrm>
          <a:prstGeom prst="rect">
            <a:avLst/>
          </a:prstGeom>
        </p:spPr>
        <p:txBody>
          <a:bodyPr wrap="square" lIns="91425" tIns="91425" rIns="91425" bIns="91425" anchor="t" anchorCtr="0">
            <a:noAutofit/>
          </a:bodyPr>
          <a:lstStyle/>
          <a:p>
            <a:pPr lvl="0" indent="-69850" algn="r" rtl="1">
              <a:lnSpc>
                <a:spcPct val="115000"/>
              </a:lnSpc>
              <a:buSzPts val="1100"/>
            </a:pPr>
            <a:r>
              <a:rPr lang="ar-SA" sz="1600" b="1" dirty="0" smtClean="0">
                <a:solidFill>
                  <a:srgbClr val="000066"/>
                </a:solidFill>
              </a:rPr>
              <a:t>                                   </a:t>
            </a:r>
            <a:r>
              <a:rPr lang="en" sz="1600" b="1" dirty="0" smtClean="0">
                <a:solidFill>
                  <a:srgbClr val="000066"/>
                </a:solidFill>
              </a:rPr>
              <a:t>المعرفة ال</a:t>
            </a:r>
            <a:r>
              <a:rPr lang="ar-SA" sz="1600" b="1" dirty="0" smtClean="0">
                <a:solidFill>
                  <a:srgbClr val="000066"/>
                </a:solidFill>
              </a:rPr>
              <a:t>مشتركة</a:t>
            </a:r>
            <a:r>
              <a:rPr lang="en" sz="1600" b="1" dirty="0" smtClean="0">
                <a:solidFill>
                  <a:srgbClr val="000066"/>
                </a:solidFill>
              </a:rPr>
              <a:t> </a:t>
            </a:r>
            <a:r>
              <a:rPr lang="en" sz="1600" b="1" dirty="0">
                <a:solidFill>
                  <a:srgbClr val="000066"/>
                </a:solidFill>
              </a:rPr>
              <a:t>ومعرفة ما وراء المعرفة في التفاعل </a:t>
            </a:r>
            <a:r>
              <a:rPr lang="en" sz="1600" b="1" dirty="0" smtClean="0">
                <a:solidFill>
                  <a:srgbClr val="000066"/>
                </a:solidFill>
              </a:rPr>
              <a:t>الشبكي</a:t>
            </a:r>
            <a:r>
              <a:rPr lang="ar-SA" sz="1600" b="1" dirty="0" smtClean="0">
                <a:solidFill>
                  <a:srgbClr val="000066"/>
                </a:solidFill>
              </a:rPr>
              <a:t> </a:t>
            </a:r>
            <a:r>
              <a:rPr lang="ar-SA" sz="1400" b="1" dirty="0" smtClean="0">
                <a:solidFill>
                  <a:srgbClr val="000066"/>
                </a:solidFill>
              </a:rPr>
              <a:t/>
            </a:r>
            <a:br>
              <a:rPr lang="ar-SA" sz="1400" b="1" dirty="0" smtClean="0">
                <a:solidFill>
                  <a:srgbClr val="000066"/>
                </a:solidFill>
              </a:rPr>
            </a:br>
            <a:r>
              <a:rPr lang="ar-SA" sz="1800" b="1" dirty="0" smtClean="0">
                <a:solidFill>
                  <a:srgbClr val="000066"/>
                </a:solidFill>
              </a:rPr>
              <a:t/>
            </a:r>
            <a:br>
              <a:rPr lang="ar-SA" sz="1800" b="1" dirty="0" smtClean="0">
                <a:solidFill>
                  <a:srgbClr val="000066"/>
                </a:solidFill>
              </a:rPr>
            </a:br>
            <a:endParaRPr lang="en" sz="1800" b="1" dirty="0">
              <a:solidFill>
                <a:srgbClr val="000066"/>
              </a:solidFill>
            </a:endParaRPr>
          </a:p>
        </p:txBody>
      </p:sp>
      <p:sp>
        <p:nvSpPr>
          <p:cNvPr id="97" name="Shape 97"/>
          <p:cNvSpPr txBox="1">
            <a:spLocks noGrp="1"/>
          </p:cNvSpPr>
          <p:nvPr>
            <p:ph type="body" idx="1"/>
          </p:nvPr>
        </p:nvSpPr>
        <p:spPr>
          <a:xfrm>
            <a:off x="381000" y="1047750"/>
            <a:ext cx="8520600" cy="3416400"/>
          </a:xfrm>
          <a:prstGeom prst="rect">
            <a:avLst/>
          </a:prstGeom>
        </p:spPr>
        <p:txBody>
          <a:bodyPr wrap="square" lIns="91425" tIns="91425" rIns="91425" bIns="91425" anchor="t" anchorCtr="0">
            <a:noAutofit/>
          </a:bodyPr>
          <a:lstStyle/>
          <a:p>
            <a:pPr marL="457200" lvl="0" indent="-342900" algn="r" rtl="1">
              <a:spcBef>
                <a:spcPts val="0"/>
              </a:spcBef>
              <a:spcAft>
                <a:spcPts val="0"/>
              </a:spcAft>
              <a:buClr>
                <a:schemeClr val="dk1"/>
              </a:buClr>
              <a:buSzPts val="1800"/>
              <a:buChar char="●"/>
            </a:pPr>
            <a:r>
              <a:rPr lang="en" dirty="0">
                <a:solidFill>
                  <a:schemeClr val="dk1"/>
                </a:solidFill>
              </a:rPr>
              <a:t>تم استخدام نموذج تربوي للتعلم التعاوني المدعوم بالحاسوب لتنظيم حالة التعلم التي تشجع الطلاب على جعل تفكيرهم مرئيا من خلال المساهمة برسالتهم الخطية في قاعدة بيانات البيئة التعليمية لطرح الأسئلة واقتراح الحجج المضادة والتعليقات</a:t>
            </a:r>
            <a:r>
              <a:rPr lang="en" dirty="0" smtClean="0">
                <a:solidFill>
                  <a:schemeClr val="dk1"/>
                </a:solidFill>
              </a:rPr>
              <a:t>.</a:t>
            </a:r>
            <a:endParaRPr lang="en" dirty="0">
              <a:solidFill>
                <a:schemeClr val="dk1"/>
              </a:solidFill>
            </a:endParaRPr>
          </a:p>
          <a:p>
            <a:pPr marL="0" lvl="0" indent="0" algn="r" rtl="1">
              <a:spcBef>
                <a:spcPts val="0"/>
              </a:spcBef>
              <a:spcAft>
                <a:spcPts val="0"/>
              </a:spcAft>
              <a:buNone/>
            </a:pPr>
            <a:endParaRPr dirty="0">
              <a:solidFill>
                <a:schemeClr val="dk1"/>
              </a:solidFill>
            </a:endParaRPr>
          </a:p>
          <a:p>
            <a:pPr marL="457200" lvl="0" indent="-342900" algn="r" rtl="1">
              <a:spcBef>
                <a:spcPts val="0"/>
              </a:spcBef>
              <a:spcAft>
                <a:spcPts val="0"/>
              </a:spcAft>
              <a:buClr>
                <a:schemeClr val="dk1"/>
              </a:buClr>
              <a:buSzPts val="1800"/>
              <a:buChar char="●"/>
            </a:pPr>
            <a:r>
              <a:rPr lang="en" dirty="0">
                <a:solidFill>
                  <a:schemeClr val="dk1"/>
                </a:solidFill>
              </a:rPr>
              <a:t>الرسائل المتوفرة في قاعدة البيانات متاحة بشكل مستمر للطلاب، ويتم تصور هيكل المناقشة والذي يمكن الطلاب من العودة إلى الوراء ويعتبرون </a:t>
            </a:r>
            <a:r>
              <a:rPr lang="en" b="1" u="sng" dirty="0">
                <a:solidFill>
                  <a:schemeClr val="dk1"/>
                </a:solidFill>
              </a:rPr>
              <a:t>العمليات المعرفية </a:t>
            </a:r>
            <a:r>
              <a:rPr lang="en" u="sng" dirty="0">
                <a:solidFill>
                  <a:schemeClr val="dk1"/>
                </a:solidFill>
              </a:rPr>
              <a:t>الخاصة بهم وبزملائهم ككائنات من التفكير والانعكاسات، والتي هي أيضا سمة من سمات ما وراء </a:t>
            </a:r>
            <a:r>
              <a:rPr lang="en" u="sng" dirty="0" smtClean="0">
                <a:solidFill>
                  <a:schemeClr val="dk1"/>
                </a:solidFill>
              </a:rPr>
              <a:t>المعرفة</a:t>
            </a:r>
            <a:r>
              <a:rPr lang="ar-SA" u="sng" dirty="0" smtClean="0">
                <a:solidFill>
                  <a:schemeClr val="dk1"/>
                </a:solidFill>
              </a:rPr>
              <a:t>.</a:t>
            </a:r>
            <a:r>
              <a:rPr lang="en" dirty="0" smtClean="0">
                <a:solidFill>
                  <a:schemeClr val="dk1"/>
                </a:solidFill>
              </a:rPr>
              <a:t> </a:t>
            </a:r>
            <a:r>
              <a:rPr lang="en" dirty="0">
                <a:solidFill>
                  <a:schemeClr val="dk1"/>
                </a:solidFill>
              </a:rPr>
              <a:t>ويمكن للطالب بعد ذلك أن يقرر ما إذا كان سيشارك بنشاط في المناقشة عن طريق طرح الأسئلة، طلب المساعدة وتقديم التفسيرات، أو بشكل سلبي من خلال قراءة مذكرات الكمبيوتر في قاعدة البيانات والاستفادة من أفكار زملائه.</a:t>
            </a:r>
          </a:p>
          <a:p>
            <a:pPr marL="0" lvl="0" indent="-69850" rtl="1">
              <a:spcBef>
                <a:spcPts val="0"/>
              </a:spcBef>
              <a:spcAft>
                <a:spcPts val="0"/>
              </a:spcAft>
              <a:buClr>
                <a:schemeClr val="dk1"/>
              </a:buClr>
              <a:buSzPts val="1100"/>
              <a:buFont typeface="Arial"/>
              <a:buNone/>
            </a:pPr>
            <a:endParaRPr dirty="0">
              <a:solidFill>
                <a:schemeClr val="dk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Shape 103"/>
          <p:cNvSpPr txBox="1">
            <a:spLocks noGrp="1"/>
          </p:cNvSpPr>
          <p:nvPr>
            <p:ph type="body" idx="1"/>
          </p:nvPr>
        </p:nvSpPr>
        <p:spPr>
          <a:xfrm>
            <a:off x="228600" y="514350"/>
            <a:ext cx="8520600" cy="3416400"/>
          </a:xfrm>
          <a:prstGeom prst="rect">
            <a:avLst/>
          </a:prstGeom>
        </p:spPr>
        <p:txBody>
          <a:bodyPr wrap="square" lIns="91425" tIns="91425" rIns="91425" bIns="91425" anchor="t" anchorCtr="0">
            <a:noAutofit/>
          </a:bodyPr>
          <a:lstStyle/>
          <a:p>
            <a:pPr marL="0" lvl="0" indent="0" algn="r" rtl="1">
              <a:spcBef>
                <a:spcPts val="0"/>
              </a:spcBef>
              <a:spcAft>
                <a:spcPts val="0"/>
              </a:spcAft>
              <a:buNone/>
            </a:pPr>
            <a:endParaRPr dirty="0">
              <a:solidFill>
                <a:schemeClr val="dk1"/>
              </a:solidFill>
            </a:endParaRPr>
          </a:p>
          <a:p>
            <a:pPr marL="457200" lvl="0" indent="-342900" algn="r" rtl="1">
              <a:spcBef>
                <a:spcPts val="0"/>
              </a:spcBef>
              <a:spcAft>
                <a:spcPts val="0"/>
              </a:spcAft>
              <a:buClr>
                <a:schemeClr val="dk1"/>
              </a:buClr>
              <a:buSzPts val="1800"/>
              <a:buChar char="●"/>
            </a:pPr>
            <a:r>
              <a:rPr lang="en" dirty="0">
                <a:solidFill>
                  <a:schemeClr val="dk1"/>
                </a:solidFill>
              </a:rPr>
              <a:t>من خلال </a:t>
            </a:r>
            <a:r>
              <a:rPr lang="en" b="1" u="sng" dirty="0">
                <a:solidFill>
                  <a:schemeClr val="dk1"/>
                </a:solidFill>
              </a:rPr>
              <a:t>بناء التفسيرات</a:t>
            </a:r>
            <a:r>
              <a:rPr lang="en" dirty="0">
                <a:solidFill>
                  <a:schemeClr val="dk1"/>
                </a:solidFill>
              </a:rPr>
              <a:t>، يصبح الطلاب على بينة من المعرفة </a:t>
            </a:r>
            <a:r>
              <a:rPr lang="en" dirty="0" smtClean="0">
                <a:solidFill>
                  <a:schemeClr val="dk1"/>
                </a:solidFill>
              </a:rPr>
              <a:t>المفقودة.</a:t>
            </a:r>
            <a:r>
              <a:rPr lang="ar-SA" dirty="0" smtClean="0">
                <a:solidFill>
                  <a:schemeClr val="dk1"/>
                </a:solidFill>
              </a:rPr>
              <a:t> ي</a:t>
            </a:r>
            <a:r>
              <a:rPr lang="en" dirty="0" smtClean="0">
                <a:solidFill>
                  <a:schemeClr val="dk1"/>
                </a:solidFill>
              </a:rPr>
              <a:t>مكن </a:t>
            </a:r>
            <a:r>
              <a:rPr lang="en" dirty="0">
                <a:solidFill>
                  <a:schemeClr val="dk1"/>
                </a:solidFill>
              </a:rPr>
              <a:t>للطلاب التفكير في هذه العمليات المعرفية ومناقشة ما </a:t>
            </a:r>
            <a:r>
              <a:rPr lang="en" dirty="0" smtClean="0">
                <a:solidFill>
                  <a:schemeClr val="dk1"/>
                </a:solidFill>
              </a:rPr>
              <a:t>ي</a:t>
            </a:r>
            <a:r>
              <a:rPr lang="ar-SA" dirty="0" err="1" smtClean="0">
                <a:solidFill>
                  <a:schemeClr val="dk1"/>
                </a:solidFill>
              </a:rPr>
              <a:t>عرفو</a:t>
            </a:r>
            <a:r>
              <a:rPr lang="en" dirty="0" smtClean="0">
                <a:solidFill>
                  <a:schemeClr val="dk1"/>
                </a:solidFill>
              </a:rPr>
              <a:t>نه </a:t>
            </a:r>
            <a:r>
              <a:rPr lang="en" dirty="0">
                <a:solidFill>
                  <a:schemeClr val="dk1"/>
                </a:solidFill>
              </a:rPr>
              <a:t>أو ما لا يعرفونه مع الآخرين. على سبيل المثال، </a:t>
            </a:r>
            <a:r>
              <a:rPr lang="en" u="sng" dirty="0">
                <a:solidFill>
                  <a:schemeClr val="dk1"/>
                </a:solidFill>
              </a:rPr>
              <a:t>القدرة على إرسال رسالة إلى قاعدة البيانات فيما يتعلق بالمعلومات المفقودة تحدد أن الطالب لديه معرفة ما وراء المعرفة للمشكلة التي يتعين </a:t>
            </a:r>
            <a:r>
              <a:rPr lang="en" u="sng" dirty="0" smtClean="0">
                <a:solidFill>
                  <a:schemeClr val="dk1"/>
                </a:solidFill>
              </a:rPr>
              <a:t>حلها</a:t>
            </a:r>
            <a:r>
              <a:rPr lang="ar-SA" u="sng" dirty="0" smtClean="0">
                <a:solidFill>
                  <a:schemeClr val="dk1"/>
                </a:solidFill>
              </a:rPr>
              <a:t>.</a:t>
            </a:r>
            <a:r>
              <a:rPr lang="en" dirty="0" smtClean="0">
                <a:solidFill>
                  <a:schemeClr val="dk1"/>
                </a:solidFill>
              </a:rPr>
              <a:t> </a:t>
            </a:r>
            <a:endParaRPr lang="ar-SA" dirty="0" smtClean="0">
              <a:solidFill>
                <a:schemeClr val="dk1"/>
              </a:solidFill>
            </a:endParaRPr>
          </a:p>
          <a:p>
            <a:pPr marL="114300" lvl="0" algn="r" rtl="1">
              <a:spcBef>
                <a:spcPts val="0"/>
              </a:spcBef>
              <a:spcAft>
                <a:spcPts val="0"/>
              </a:spcAft>
              <a:buClr>
                <a:schemeClr val="dk1"/>
              </a:buClr>
              <a:buSzPts val="1800"/>
              <a:buNone/>
            </a:pPr>
            <a:endParaRPr lang="ar-SA" dirty="0" smtClean="0">
              <a:solidFill>
                <a:schemeClr val="dk1"/>
              </a:solidFill>
            </a:endParaRPr>
          </a:p>
          <a:p>
            <a:pPr marL="457200" indent="-342900" algn="r" rtl="1">
              <a:spcAft>
                <a:spcPts val="0"/>
              </a:spcAft>
              <a:buClr>
                <a:schemeClr val="dk1"/>
              </a:buClr>
            </a:pPr>
            <a:r>
              <a:rPr lang="en" b="1" dirty="0">
                <a:solidFill>
                  <a:schemeClr val="dk1"/>
                </a:solidFill>
              </a:rPr>
              <a:t>في النقاش الشبكي</a:t>
            </a:r>
            <a:r>
              <a:rPr lang="en" dirty="0">
                <a:solidFill>
                  <a:schemeClr val="dk1"/>
                </a:solidFill>
              </a:rPr>
              <a:t>، من الضروري أيضا أن يحاول الطلاب صياغة أفكارهم بدقة بحيث يكون محتوى مذكرة الكمبيوتر مفهوما للمشاركين </a:t>
            </a:r>
            <a:r>
              <a:rPr lang="en" dirty="0" smtClean="0">
                <a:solidFill>
                  <a:schemeClr val="dk1"/>
                </a:solidFill>
              </a:rPr>
              <a:t>الآخرين</a:t>
            </a:r>
            <a:r>
              <a:rPr lang="ar-SA" dirty="0" smtClean="0">
                <a:solidFill>
                  <a:schemeClr val="dk1"/>
                </a:solidFill>
              </a:rPr>
              <a:t>.</a:t>
            </a:r>
            <a:r>
              <a:rPr lang="en" dirty="0" smtClean="0">
                <a:solidFill>
                  <a:schemeClr val="dk1"/>
                </a:solidFill>
              </a:rPr>
              <a:t> </a:t>
            </a:r>
            <a:r>
              <a:rPr lang="en" dirty="0">
                <a:solidFill>
                  <a:schemeClr val="dk1"/>
                </a:solidFill>
              </a:rPr>
              <a:t>وبالتالي، يستطيع الطلبة استخدام ما وراء المعرفة الفردية لديهم لما يعرفه ويفهمه أقرانهم عند التخطيط للإسهام برسالة إلى قاعدة البيانات.</a:t>
            </a:r>
          </a:p>
          <a:p>
            <a:pPr marL="114300" lvl="0" algn="r" rtl="1">
              <a:spcBef>
                <a:spcPts val="0"/>
              </a:spcBef>
              <a:spcAft>
                <a:spcPts val="0"/>
              </a:spcAft>
              <a:buClr>
                <a:schemeClr val="dk1"/>
              </a:buClr>
              <a:buSzPts val="1800"/>
              <a:buNone/>
            </a:pPr>
            <a:endParaRPr lang="en" dirty="0">
              <a:solidFill>
                <a:schemeClr val="dk1"/>
              </a:solidFill>
            </a:endParaRPr>
          </a:p>
          <a:p>
            <a:pPr marL="0" lvl="0" indent="-69850" rtl="1">
              <a:spcBef>
                <a:spcPts val="0"/>
              </a:spcBef>
              <a:spcAft>
                <a:spcPts val="0"/>
              </a:spcAft>
              <a:buClr>
                <a:schemeClr val="dk1"/>
              </a:buClr>
              <a:buSzPts val="1100"/>
              <a:buFont typeface="Arial"/>
              <a:buNone/>
            </a:pPr>
            <a:endParaRP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9832" y="209550"/>
            <a:ext cx="8520600" cy="572700"/>
          </a:xfrm>
          <a:prstGeom prst="rect">
            <a:avLst/>
          </a:prstGeom>
        </p:spPr>
        <p:txBody>
          <a:bodyPr wrap="square" lIns="91425" tIns="91425" rIns="91425" bIns="91425" anchor="t" anchorCtr="0">
            <a:noAutofit/>
          </a:bodyPr>
          <a:lstStyle/>
          <a:p>
            <a:pPr marL="0" lvl="0" indent="0" algn="r" rtl="1">
              <a:spcBef>
                <a:spcPts val="0"/>
              </a:spcBef>
              <a:buNone/>
            </a:pPr>
            <a:r>
              <a:rPr lang="ar-SA" dirty="0" smtClean="0"/>
              <a:t>                                   </a:t>
            </a:r>
            <a:r>
              <a:rPr lang="en" b="1" dirty="0" smtClean="0">
                <a:solidFill>
                  <a:srgbClr val="000066"/>
                </a:solidFill>
              </a:rPr>
              <a:t>العينة</a:t>
            </a:r>
            <a:endParaRPr lang="en" b="1" dirty="0">
              <a:solidFill>
                <a:srgbClr val="000066"/>
              </a:solidFill>
            </a:endParaRPr>
          </a:p>
        </p:txBody>
      </p:sp>
      <p:sp>
        <p:nvSpPr>
          <p:cNvPr id="115" name="Shape 115"/>
          <p:cNvSpPr txBox="1">
            <a:spLocks noGrp="1"/>
          </p:cNvSpPr>
          <p:nvPr>
            <p:ph type="body" idx="1"/>
          </p:nvPr>
        </p:nvSpPr>
        <p:spPr>
          <a:xfrm>
            <a:off x="304800" y="895350"/>
            <a:ext cx="8520600" cy="3416400"/>
          </a:xfrm>
          <a:prstGeom prst="rect">
            <a:avLst/>
          </a:prstGeom>
        </p:spPr>
        <p:txBody>
          <a:bodyPr wrap="square" lIns="91425" tIns="91425" rIns="91425" bIns="91425" anchor="t" anchorCtr="0">
            <a:noAutofit/>
          </a:bodyPr>
          <a:lstStyle/>
          <a:p>
            <a:pPr marL="457200" lvl="0" indent="-342900" algn="r" rtl="1">
              <a:spcBef>
                <a:spcPts val="0"/>
              </a:spcBef>
              <a:spcAft>
                <a:spcPts val="0"/>
              </a:spcAft>
              <a:buClr>
                <a:schemeClr val="dk1"/>
              </a:buClr>
              <a:buSzPts val="1800"/>
              <a:buChar char="●"/>
            </a:pPr>
            <a:r>
              <a:rPr lang="en" dirty="0" smtClean="0">
                <a:solidFill>
                  <a:schemeClr val="dk1"/>
                </a:solidFill>
              </a:rPr>
              <a:t>المشاركون </a:t>
            </a:r>
            <a:r>
              <a:rPr lang="ar-SA" dirty="0" smtClean="0">
                <a:solidFill>
                  <a:schemeClr val="dk1"/>
                </a:solidFill>
              </a:rPr>
              <a:t>كما </a:t>
            </a:r>
            <a:r>
              <a:rPr lang="en" dirty="0" smtClean="0">
                <a:solidFill>
                  <a:schemeClr val="dk1"/>
                </a:solidFill>
              </a:rPr>
              <a:t>وصفهم </a:t>
            </a:r>
            <a:r>
              <a:rPr lang="en" dirty="0">
                <a:solidFill>
                  <a:schemeClr val="dk1"/>
                </a:solidFill>
              </a:rPr>
              <a:t>مدرس الرياضيات بأنهم ماهرين في الرياضيات، حيث للمشتركين تاريخ مشترك في المدرسة بحيث يمكن افتراض أن لديهم معرفة متساوية في </a:t>
            </a:r>
            <a:r>
              <a:rPr lang="en" dirty="0" smtClean="0">
                <a:solidFill>
                  <a:schemeClr val="dk1"/>
                </a:solidFill>
              </a:rPr>
              <a:t>الرياضيا</a:t>
            </a:r>
            <a:r>
              <a:rPr lang="ar-SA" dirty="0" smtClean="0">
                <a:solidFill>
                  <a:schemeClr val="dk1"/>
                </a:solidFill>
              </a:rPr>
              <a:t>ت</a:t>
            </a:r>
            <a:r>
              <a:rPr lang="en" dirty="0" smtClean="0">
                <a:solidFill>
                  <a:schemeClr val="dk1"/>
                </a:solidFill>
              </a:rPr>
              <a:t>.</a:t>
            </a:r>
            <a:r>
              <a:rPr lang="ar-SA" dirty="0" smtClean="0">
                <a:solidFill>
                  <a:schemeClr val="dk1"/>
                </a:solidFill>
              </a:rPr>
              <a:t> و</a:t>
            </a:r>
            <a:r>
              <a:rPr lang="en" dirty="0" smtClean="0">
                <a:solidFill>
                  <a:schemeClr val="dk1"/>
                </a:solidFill>
              </a:rPr>
              <a:t>قد </a:t>
            </a:r>
            <a:r>
              <a:rPr lang="en" dirty="0">
                <a:solidFill>
                  <a:schemeClr val="dk1"/>
                </a:solidFill>
              </a:rPr>
              <a:t>استخدموا بيئة التعلم لمنتدى المعرفة  (Knowledge Forum) </a:t>
            </a:r>
            <a:r>
              <a:rPr lang="ar-SA" dirty="0" smtClean="0">
                <a:solidFill>
                  <a:schemeClr val="dk1"/>
                </a:solidFill>
              </a:rPr>
              <a:t> </a:t>
            </a:r>
            <a:r>
              <a:rPr lang="en" dirty="0" smtClean="0">
                <a:solidFill>
                  <a:schemeClr val="dk1"/>
                </a:solidFill>
              </a:rPr>
              <a:t>في </a:t>
            </a:r>
            <a:r>
              <a:rPr lang="en" dirty="0">
                <a:solidFill>
                  <a:schemeClr val="dk1"/>
                </a:solidFill>
              </a:rPr>
              <a:t>دورة حتى اصبحوا على دراية بالبيئة التعليمية والميزات التقنية، وكان لديهم خبرة سابقة في المناقشات </a:t>
            </a:r>
            <a:r>
              <a:rPr lang="en" dirty="0" smtClean="0">
                <a:solidFill>
                  <a:schemeClr val="dk1"/>
                </a:solidFill>
              </a:rPr>
              <a:t>الشبكية</a:t>
            </a:r>
            <a:r>
              <a:rPr lang="ar-SA" dirty="0" smtClean="0">
                <a:solidFill>
                  <a:schemeClr val="dk1"/>
                </a:solidFill>
              </a:rPr>
              <a:t>.</a:t>
            </a:r>
            <a:r>
              <a:rPr lang="en" dirty="0" smtClean="0">
                <a:solidFill>
                  <a:schemeClr val="dk1"/>
                </a:solidFill>
              </a:rPr>
              <a:t> </a:t>
            </a:r>
            <a:endParaRPr lang="en" dirty="0">
              <a:solidFill>
                <a:schemeClr val="dk1"/>
              </a:solidFill>
            </a:endParaRPr>
          </a:p>
          <a:p>
            <a:pPr marL="0" lvl="0" indent="0" algn="r" rtl="1">
              <a:spcBef>
                <a:spcPts val="0"/>
              </a:spcBef>
              <a:spcAft>
                <a:spcPts val="0"/>
              </a:spcAft>
              <a:buNone/>
            </a:pPr>
            <a:endParaRPr dirty="0">
              <a:solidFill>
                <a:schemeClr val="dk1"/>
              </a:solidFill>
            </a:endParaRPr>
          </a:p>
          <a:p>
            <a:pPr marL="457200" lvl="0" indent="-342900" algn="r" rtl="1">
              <a:spcBef>
                <a:spcPts val="0"/>
              </a:spcBef>
              <a:spcAft>
                <a:spcPts val="0"/>
              </a:spcAft>
              <a:buClr>
                <a:schemeClr val="dk1"/>
              </a:buClr>
              <a:buSzPts val="1800"/>
              <a:buChar char="●"/>
            </a:pPr>
            <a:r>
              <a:rPr lang="en" dirty="0">
                <a:solidFill>
                  <a:schemeClr val="dk1"/>
                </a:solidFill>
              </a:rPr>
              <a:t>عمل الطلاب مع </a:t>
            </a:r>
            <a:r>
              <a:rPr lang="en" dirty="0" smtClean="0">
                <a:solidFill>
                  <a:schemeClr val="dk1"/>
                </a:solidFill>
              </a:rPr>
              <a:t>KF</a:t>
            </a:r>
            <a:r>
              <a:rPr lang="ar-SA" dirty="0" smtClean="0">
                <a:solidFill>
                  <a:schemeClr val="dk1"/>
                </a:solidFill>
              </a:rPr>
              <a:t> </a:t>
            </a:r>
            <a:r>
              <a:rPr lang="en" dirty="0" smtClean="0">
                <a:solidFill>
                  <a:schemeClr val="dk1"/>
                </a:solidFill>
              </a:rPr>
              <a:t>خلال </a:t>
            </a:r>
            <a:r>
              <a:rPr lang="en" dirty="0">
                <a:solidFill>
                  <a:schemeClr val="dk1"/>
                </a:solidFill>
              </a:rPr>
              <a:t>دروس الرياضيات في </a:t>
            </a:r>
            <a:r>
              <a:rPr lang="en" dirty="0" smtClean="0">
                <a:solidFill>
                  <a:schemeClr val="dk1"/>
                </a:solidFill>
              </a:rPr>
              <a:t>المدرسة</a:t>
            </a:r>
            <a:r>
              <a:rPr lang="ar-SA" dirty="0" smtClean="0">
                <a:solidFill>
                  <a:schemeClr val="dk1"/>
                </a:solidFill>
              </a:rPr>
              <a:t>.</a:t>
            </a:r>
            <a:r>
              <a:rPr lang="en" dirty="0" smtClean="0">
                <a:solidFill>
                  <a:schemeClr val="dk1"/>
                </a:solidFill>
              </a:rPr>
              <a:t> </a:t>
            </a:r>
            <a:r>
              <a:rPr lang="en" dirty="0">
                <a:solidFill>
                  <a:schemeClr val="dk1"/>
                </a:solidFill>
              </a:rPr>
              <a:t>وبسبب العدد المحدود من الحواسيب في الفصول الدراسية للكمبيوتر في المدرسة، عمل الطلاب في أزواج شكلها </a:t>
            </a:r>
            <a:r>
              <a:rPr lang="en" dirty="0" smtClean="0">
                <a:solidFill>
                  <a:schemeClr val="dk1"/>
                </a:solidFill>
              </a:rPr>
              <a:t>المعلم.على </a:t>
            </a:r>
            <a:r>
              <a:rPr lang="en" dirty="0">
                <a:solidFill>
                  <a:schemeClr val="dk1"/>
                </a:solidFill>
              </a:rPr>
              <a:t>الرغم من كتابة ملاحظات الكمبيوتر في أزواج، كان لكل طالب حساب المستخدم وكلمة المرور لتسجيل الدخول إلى منتدى المعرفة.</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TotalTime>
  <Words>1865</Words>
  <Application>Microsoft Office PowerPoint</Application>
  <PresentationFormat>عرض على الشاشة (9:16)‏</PresentationFormat>
  <Paragraphs>153</Paragraphs>
  <Slides>22</Slides>
  <Notes>22</Notes>
  <HiddenSlides>0</HiddenSlides>
  <MMClips>0</MMClips>
  <ScaleCrop>false</ScaleCrop>
  <HeadingPairs>
    <vt:vector size="4" baseType="variant">
      <vt:variant>
        <vt:lpstr>نسق</vt:lpstr>
      </vt:variant>
      <vt:variant>
        <vt:i4>1</vt:i4>
      </vt:variant>
      <vt:variant>
        <vt:lpstr>عناوين الشرائح</vt:lpstr>
      </vt:variant>
      <vt:variant>
        <vt:i4>22</vt:i4>
      </vt:variant>
    </vt:vector>
  </HeadingPairs>
  <TitlesOfParts>
    <vt:vector size="23" baseType="lpstr">
      <vt:lpstr>Simple Light</vt:lpstr>
      <vt:lpstr>اكاديمية القاسمي</vt:lpstr>
      <vt:lpstr>الملخص</vt:lpstr>
      <vt:lpstr>عرض تقديمي في PowerPoint</vt:lpstr>
      <vt:lpstr>       أسئلة البحث</vt:lpstr>
      <vt:lpstr>عرض تقديمي في PowerPoint</vt:lpstr>
      <vt:lpstr>عرض تقديمي في PowerPoint</vt:lpstr>
      <vt:lpstr>                                   المعرفة المشتركة ومعرفة ما وراء المعرفة في التفاعل الشبكي   </vt:lpstr>
      <vt:lpstr>عرض تقديمي في PowerPoint</vt:lpstr>
      <vt:lpstr>                                   العينة</vt:lpstr>
      <vt:lpstr>                                         الإجراءات</vt:lpstr>
      <vt:lpstr>                                         الإجراءات</vt:lpstr>
      <vt:lpstr>                   المعايير التي تتضمن الأمثلة المستندة من البيانات </vt:lpstr>
      <vt:lpstr>                   المعايير التي تتضمن الأمثلة المستندة من البيانات </vt:lpstr>
      <vt:lpstr>                   المعايير التي تتضمن الأمثلة المستندة من البيانات </vt:lpstr>
      <vt:lpstr>                                         أمثلة من المناقشات الاصلية</vt:lpstr>
      <vt:lpstr>عرض تقديمي في PowerPoint</vt:lpstr>
      <vt:lpstr>عرض تقديمي في PowerPoint</vt:lpstr>
      <vt:lpstr>عرض تقديمي في PowerPoint</vt:lpstr>
      <vt:lpstr>عرض تقديمي في PowerPoint</vt:lpstr>
      <vt:lpstr>عرض تقديمي في PowerPoint</vt:lpstr>
      <vt:lpstr>                                                     النتائج-  النقاش</vt:lpstr>
      <vt:lpstr>                                                     النتائج - النقاش</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اكاديمية القاسمي</dc:title>
  <dc:creator>BeT-Mahashev</dc:creator>
  <cp:lastModifiedBy>BeT-Mahashev</cp:lastModifiedBy>
  <cp:revision>37</cp:revision>
  <dcterms:modified xsi:type="dcterms:W3CDTF">2018-06-08T11:56:40Z</dcterms:modified>
</cp:coreProperties>
</file>